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73" r:id="rId1"/>
  </p:sldMasterIdLst>
  <p:handoutMasterIdLst>
    <p:handoutMasterId r:id="rId62"/>
  </p:handoutMasterIdLst>
  <p:sldIdLst>
    <p:sldId id="289" r:id="rId2"/>
    <p:sldId id="258" r:id="rId3"/>
    <p:sldId id="282" r:id="rId4"/>
    <p:sldId id="260" r:id="rId5"/>
    <p:sldId id="351" r:id="rId6"/>
    <p:sldId id="352" r:id="rId7"/>
    <p:sldId id="353" r:id="rId8"/>
    <p:sldId id="354" r:id="rId9"/>
    <p:sldId id="356" r:id="rId10"/>
    <p:sldId id="357" r:id="rId11"/>
    <p:sldId id="358" r:id="rId12"/>
    <p:sldId id="359" r:id="rId13"/>
    <p:sldId id="360" r:id="rId14"/>
    <p:sldId id="411" r:id="rId15"/>
    <p:sldId id="362" r:id="rId16"/>
    <p:sldId id="364" r:id="rId17"/>
    <p:sldId id="365" r:id="rId18"/>
    <p:sldId id="366" r:id="rId19"/>
    <p:sldId id="367" r:id="rId20"/>
    <p:sldId id="368" r:id="rId21"/>
    <p:sldId id="369" r:id="rId22"/>
    <p:sldId id="370" r:id="rId23"/>
    <p:sldId id="371" r:id="rId24"/>
    <p:sldId id="372" r:id="rId25"/>
    <p:sldId id="373" r:id="rId26"/>
    <p:sldId id="374" r:id="rId27"/>
    <p:sldId id="375" r:id="rId28"/>
    <p:sldId id="376" r:id="rId29"/>
    <p:sldId id="377" r:id="rId30"/>
    <p:sldId id="378" r:id="rId31"/>
    <p:sldId id="379" r:id="rId32"/>
    <p:sldId id="381" r:id="rId33"/>
    <p:sldId id="382" r:id="rId34"/>
    <p:sldId id="383" r:id="rId35"/>
    <p:sldId id="384" r:id="rId36"/>
    <p:sldId id="385" r:id="rId37"/>
    <p:sldId id="386" r:id="rId38"/>
    <p:sldId id="387" r:id="rId39"/>
    <p:sldId id="388" r:id="rId40"/>
    <p:sldId id="389" r:id="rId41"/>
    <p:sldId id="390" r:id="rId42"/>
    <p:sldId id="391" r:id="rId43"/>
    <p:sldId id="392" r:id="rId44"/>
    <p:sldId id="393" r:id="rId45"/>
    <p:sldId id="394" r:id="rId46"/>
    <p:sldId id="395" r:id="rId47"/>
    <p:sldId id="396" r:id="rId48"/>
    <p:sldId id="397" r:id="rId49"/>
    <p:sldId id="398" r:id="rId50"/>
    <p:sldId id="399" r:id="rId51"/>
    <p:sldId id="400" r:id="rId52"/>
    <p:sldId id="401" r:id="rId53"/>
    <p:sldId id="402" r:id="rId54"/>
    <p:sldId id="404" r:id="rId55"/>
    <p:sldId id="405" r:id="rId56"/>
    <p:sldId id="406" r:id="rId57"/>
    <p:sldId id="407" r:id="rId58"/>
    <p:sldId id="408" r:id="rId59"/>
    <p:sldId id="409" r:id="rId60"/>
    <p:sldId id="410" r:id="rId61"/>
  </p:sldIdLst>
  <p:sldSz cx="9144000" cy="6858000" type="screen4x3"/>
  <p:notesSz cx="7102475" cy="10234613"/>
  <p:embeddedFontLst>
    <p:embeddedFont>
      <p:font typeface="나눔손글씨 펜" panose="020B0600000101010101" charset="-127"/>
      <p:regular r:id="rId63"/>
    </p:embeddedFont>
    <p:embeddedFont>
      <p:font typeface="Cambria Math" panose="02040503050406030204" pitchFamily="18" charset="0"/>
      <p:regular r:id="rId64"/>
    </p:embeddedFont>
    <p:embeddedFont>
      <p:font typeface="HY견고딕" panose="02030600000101010101" pitchFamily="18" charset="-127"/>
      <p:regular r:id="rId65"/>
    </p:embeddedFont>
    <p:embeddedFont>
      <p:font typeface="맑은 고딕" panose="020B0503020000020004" pitchFamily="50" charset="-127"/>
      <p:regular r:id="rId66"/>
      <p:bold r:id="rId6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66" userDrawn="1">
          <p15:clr>
            <a:srgbClr val="A4A3A4"/>
          </p15:clr>
        </p15:guide>
        <p15:guide id="2" pos="2254" userDrawn="1">
          <p15:clr>
            <a:srgbClr val="A4A3A4"/>
          </p15:clr>
        </p15:guide>
        <p15:guide id="3" orient="horz" pos="3224" userDrawn="1">
          <p15:clr>
            <a:srgbClr val="A4A3A4"/>
          </p15:clr>
        </p15:guide>
        <p15:guide id="4" pos="2238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C1C1"/>
    <a:srgbClr val="BC0606"/>
    <a:srgbClr val="FB5357"/>
    <a:srgbClr val="ED193A"/>
    <a:srgbClr val="FC888B"/>
    <a:srgbClr val="F90F15"/>
    <a:srgbClr val="FFE6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D7B11BF-1A0A-4C75-9458-F8016AEEFBBF}" v="1" dt="2023-09-04T08:35:58.66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38" autoAdjust="0"/>
    <p:restoredTop sz="94660"/>
  </p:normalViewPr>
  <p:slideViewPr>
    <p:cSldViewPr>
      <p:cViewPr varScale="1">
        <p:scale>
          <a:sx n="96" d="100"/>
          <a:sy n="96" d="100"/>
        </p:scale>
        <p:origin x="1532" y="6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-3870" y="-102"/>
      </p:cViewPr>
      <p:guideLst>
        <p:guide orient="horz" pos="2966"/>
        <p:guide pos="2254"/>
        <p:guide orient="horz" pos="3224"/>
        <p:guide pos="223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1.fntdata"/><Relationship Id="rId6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4.fntdata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2.fntdata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microsoft.com/office/2016/11/relationships/changesInfo" Target="changesInfos/changesInfo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5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handoutMaster" Target="handoutMasters/handoutMaster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3.fntdata"/><Relationship Id="rId73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이준용" userId="b91c6c07-188f-4757-9924-c4a4872845a3" providerId="ADAL" clId="{7D7B11BF-1A0A-4C75-9458-F8016AEEFBBF}"/>
    <pc:docChg chg="modHandout">
      <pc:chgData name="이준용" userId="b91c6c07-188f-4757-9924-c4a4872845a3" providerId="ADAL" clId="{7D7B11BF-1A0A-4C75-9458-F8016AEEFBBF}" dt="2023-09-04T08:35:58.663" v="0"/>
      <pc:docMkLst>
        <pc:docMk/>
      </pc:docMkLst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077739" cy="511731"/>
          </a:xfrm>
          <a:prstGeom prst="rect">
            <a:avLst/>
          </a:prstGeom>
        </p:spPr>
        <p:txBody>
          <a:bodyPr vert="horz" lIns="94668" tIns="47334" rIns="94668" bIns="47334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4023093" y="0"/>
            <a:ext cx="3077739" cy="511731"/>
          </a:xfrm>
          <a:prstGeom prst="rect">
            <a:avLst/>
          </a:prstGeom>
        </p:spPr>
        <p:txBody>
          <a:bodyPr vert="horz" lIns="94668" tIns="47334" rIns="94668" bIns="47334" rtlCol="0"/>
          <a:lstStyle>
            <a:lvl1pPr algn="r">
              <a:defRPr sz="1200"/>
            </a:lvl1pPr>
          </a:lstStyle>
          <a:p>
            <a:fld id="{5C9BBE25-1181-4C43-B3E8-9A672AB42AD3}" type="datetimeFigureOut">
              <a:rPr lang="ko-KR" altLang="en-US" smtClean="0"/>
              <a:t>2023-09-04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1" y="9721106"/>
            <a:ext cx="3077739" cy="511731"/>
          </a:xfrm>
          <a:prstGeom prst="rect">
            <a:avLst/>
          </a:prstGeom>
        </p:spPr>
        <p:txBody>
          <a:bodyPr vert="horz" lIns="94668" tIns="47334" rIns="94668" bIns="47334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4023093" y="9721106"/>
            <a:ext cx="3077739" cy="511731"/>
          </a:xfrm>
          <a:prstGeom prst="rect">
            <a:avLst/>
          </a:prstGeom>
        </p:spPr>
        <p:txBody>
          <a:bodyPr vert="horz" lIns="94668" tIns="47334" rIns="94668" bIns="47334" rtlCol="0" anchor="b"/>
          <a:lstStyle>
            <a:lvl1pPr algn="r">
              <a:defRPr sz="1200"/>
            </a:lvl1pPr>
          </a:lstStyle>
          <a:p>
            <a:fld id="{22D4FE1A-607B-4D11-88C0-1D39C9D151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548855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5514734"/>
            <a:ext cx="9143999" cy="1374082"/>
          </a:xfrm>
          <a:prstGeom prst="rect">
            <a:avLst/>
          </a:prstGeom>
        </p:spPr>
      </p:pic>
      <p:pic>
        <p:nvPicPr>
          <p:cNvPr id="11" name="Picture 4" descr="C:\Users\김현용\Desktop\제호.jp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332656"/>
            <a:ext cx="1905001" cy="31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 userDrawn="1"/>
        </p:nvSpPr>
        <p:spPr>
          <a:xfrm>
            <a:off x="3275856" y="5013176"/>
            <a:ext cx="822970" cy="2602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제목 13"/>
          <p:cNvSpPr>
            <a:spLocks noGrp="1"/>
          </p:cNvSpPr>
          <p:nvPr>
            <p:ph type="title"/>
          </p:nvPr>
        </p:nvSpPr>
        <p:spPr>
          <a:xfrm>
            <a:off x="282995" y="5683560"/>
            <a:ext cx="8229600" cy="1008112"/>
          </a:xfrm>
        </p:spPr>
        <p:txBody>
          <a:bodyPr/>
          <a:lstStyle>
            <a:lvl1pPr algn="l">
              <a:defRPr sz="3200" b="1">
                <a:solidFill>
                  <a:schemeClr val="bg1"/>
                </a:solidFill>
                <a:latin typeface="아리따M" pitchFamily="18" charset="-127"/>
                <a:ea typeface="아리따M" pitchFamily="18" charset="-127"/>
              </a:defRPr>
            </a:lvl1pPr>
          </a:lstStyle>
          <a:p>
            <a:r>
              <a:rPr lang="en-US" altLang="ko-KR" dirty="0"/>
              <a:t>Click to edit Master title style</a:t>
            </a:r>
            <a:endParaRPr lang="ko-KR" altLang="en-US" dirty="0"/>
          </a:p>
        </p:txBody>
      </p:sp>
      <p:pic>
        <p:nvPicPr>
          <p:cNvPr id="19" name="그림 18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499991" y="658786"/>
            <a:ext cx="4644007" cy="3274270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79512" y="3904176"/>
            <a:ext cx="5353200" cy="1422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5180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3"/>
          <p:cNvSpPr>
            <a:spLocks noGrp="1"/>
          </p:cNvSpPr>
          <p:nvPr>
            <p:ph type="title"/>
          </p:nvPr>
        </p:nvSpPr>
        <p:spPr>
          <a:xfrm>
            <a:off x="1199976" y="2348880"/>
            <a:ext cx="5100216" cy="1031628"/>
          </a:xfrm>
        </p:spPr>
        <p:txBody>
          <a:bodyPr/>
          <a:lstStyle>
            <a:lvl1pPr algn="l">
              <a:defRPr sz="4400" b="0">
                <a:solidFill>
                  <a:schemeClr val="accent5">
                    <a:lumMod val="50000"/>
                  </a:schemeClr>
                </a:solidFill>
                <a:latin typeface="나눔손글씨 펜" pitchFamily="66" charset="-127"/>
                <a:ea typeface="나눔손글씨 펜" pitchFamily="66" charset="-127"/>
              </a:defRPr>
            </a:lvl1pPr>
          </a:lstStyle>
          <a:p>
            <a:r>
              <a:rPr lang="en-US" altLang="ko-KR" dirty="0"/>
              <a:t>Click to edit Master title style</a:t>
            </a:r>
            <a:endParaRPr lang="ko-KR" altLang="en-US" dirty="0"/>
          </a:p>
        </p:txBody>
      </p:sp>
      <p:pic>
        <p:nvPicPr>
          <p:cNvPr id="11" name="Picture 4" descr="C:\Users\김현용\Desktop\제호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650" y="6237312"/>
            <a:ext cx="1905001" cy="31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/>
          <p:cNvSpPr/>
          <p:nvPr userDrawn="1"/>
        </p:nvSpPr>
        <p:spPr>
          <a:xfrm>
            <a:off x="6410941" y="3284984"/>
            <a:ext cx="465315" cy="496808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 userDrawn="1"/>
        </p:nvSpPr>
        <p:spPr>
          <a:xfrm>
            <a:off x="7219875" y="1939423"/>
            <a:ext cx="303684" cy="303023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 userDrawn="1"/>
        </p:nvSpPr>
        <p:spPr>
          <a:xfrm>
            <a:off x="912341" y="2203146"/>
            <a:ext cx="5747891" cy="1328780"/>
          </a:xfrm>
          <a:prstGeom prst="rect">
            <a:avLst/>
          </a:prstGeom>
          <a:noFill/>
          <a:ln w="1270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 userDrawn="1"/>
        </p:nvSpPr>
        <p:spPr>
          <a:xfrm>
            <a:off x="6848475" y="1609725"/>
            <a:ext cx="511902" cy="468119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778446" y="3741157"/>
            <a:ext cx="2352675" cy="2495550"/>
          </a:xfrm>
          <a:prstGeom prst="rect">
            <a:avLst/>
          </a:prstGeom>
        </p:spPr>
      </p:pic>
      <p:grpSp>
        <p:nvGrpSpPr>
          <p:cNvPr id="5" name="그룹 4"/>
          <p:cNvGrpSpPr/>
          <p:nvPr userDrawn="1"/>
        </p:nvGrpSpPr>
        <p:grpSpPr>
          <a:xfrm>
            <a:off x="912341" y="1555328"/>
            <a:ext cx="5605775" cy="505520"/>
            <a:chOff x="912341" y="1447760"/>
            <a:chExt cx="5605775" cy="505520"/>
          </a:xfrm>
        </p:grpSpPr>
        <p:pic>
          <p:nvPicPr>
            <p:cNvPr id="22" name="그림 21"/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5790645" y="1494515"/>
              <a:ext cx="727471" cy="210123"/>
            </a:xfrm>
            <a:prstGeom prst="rect">
              <a:avLst/>
            </a:prstGeom>
          </p:spPr>
        </p:pic>
        <p:grpSp>
          <p:nvGrpSpPr>
            <p:cNvPr id="4" name="그룹 3"/>
            <p:cNvGrpSpPr/>
            <p:nvPr userDrawn="1"/>
          </p:nvGrpSpPr>
          <p:grpSpPr>
            <a:xfrm>
              <a:off x="912341" y="1447760"/>
              <a:ext cx="4837319" cy="505520"/>
              <a:chOff x="881812" y="1320078"/>
              <a:chExt cx="4837319" cy="505520"/>
            </a:xfrm>
          </p:grpSpPr>
          <p:pic>
            <p:nvPicPr>
              <p:cNvPr id="21" name="그림 20"/>
              <p:cNvPicPr>
                <a:picLocks noChangeAspect="1"/>
              </p:cNvPicPr>
              <p:nvPr userDrawn="1"/>
            </p:nvPicPr>
            <p:blipFill rotWithShape="1">
              <a:blip r:embed="rId5"/>
              <a:srcRect t="1" r="34381" b="45624"/>
              <a:stretch/>
            </p:blipFill>
            <p:spPr>
              <a:xfrm>
                <a:off x="881812" y="1321544"/>
                <a:ext cx="2281051" cy="504054"/>
              </a:xfrm>
              <a:prstGeom prst="rect">
                <a:avLst/>
              </a:prstGeom>
            </p:spPr>
          </p:pic>
          <p:pic>
            <p:nvPicPr>
              <p:cNvPr id="23" name="그림 22"/>
              <p:cNvPicPr>
                <a:picLocks noChangeAspect="1"/>
              </p:cNvPicPr>
              <p:nvPr userDrawn="1"/>
            </p:nvPicPr>
            <p:blipFill rotWithShape="1">
              <a:blip r:embed="rId5"/>
              <a:srcRect l="27643" t="51160"/>
              <a:stretch/>
            </p:blipFill>
            <p:spPr>
              <a:xfrm>
                <a:off x="3203848" y="1320078"/>
                <a:ext cx="2515283" cy="452738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9548959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9"/>
          <p:cNvSpPr txBox="1"/>
          <p:nvPr userDrawn="1"/>
        </p:nvSpPr>
        <p:spPr>
          <a:xfrm>
            <a:off x="755576" y="620688"/>
            <a:ext cx="734481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8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  <a:cs typeface="Tahoma" pitchFamily="34" charset="0"/>
              </a:rPr>
              <a:t>각 절에서 다루는 내용</a:t>
            </a:r>
            <a:endParaRPr kumimoji="0" lang="ko-KR" altLang="en-US" sz="28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effectLst/>
              <a:latin typeface="HY견고딕" panose="02030600000101010101" pitchFamily="18" charset="-127"/>
              <a:ea typeface="HY견고딕" panose="02030600000101010101" pitchFamily="18" charset="-127"/>
              <a:cs typeface="Tahoma" pitchFamily="34" charset="0"/>
            </a:endParaRPr>
          </a:p>
        </p:txBody>
      </p:sp>
      <p:sp>
        <p:nvSpPr>
          <p:cNvPr id="11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 hasCustomPrompt="1"/>
          </p:nvPr>
        </p:nvSpPr>
        <p:spPr>
          <a:xfrm>
            <a:off x="755576" y="1412776"/>
            <a:ext cx="7776864" cy="4680520"/>
          </a:xfrm>
        </p:spPr>
        <p:txBody>
          <a:bodyPr/>
          <a:lstStyle>
            <a:lvl1pPr marL="457200" indent="-457200">
              <a:buFont typeface="+mj-lt"/>
              <a:buAutoNum type="arabicPeriod"/>
              <a:defRPr sz="2000"/>
            </a:lvl1pPr>
            <a:lvl2pPr marL="542925" indent="-276225">
              <a:buClr>
                <a:schemeClr val="accent3">
                  <a:lumMod val="75000"/>
                </a:schemeClr>
              </a:buClr>
              <a:buFont typeface="나눔손글씨 펜" pitchFamily="66" charset="-127"/>
              <a:buChar char="→"/>
              <a:defRPr sz="1800">
                <a:latin typeface="나눔손글씨 펜" pitchFamily="66" charset="-127"/>
                <a:ea typeface="나눔손글씨 펜" pitchFamily="66" charset="-127"/>
              </a:defRPr>
            </a:lvl2pPr>
          </a:lstStyle>
          <a:p>
            <a:pPr lvl="0"/>
            <a:r>
              <a:rPr lang="ko-KR" altLang="en-US" dirty="0"/>
              <a:t>마스터 텍스트 스타일을 편집합니다</a:t>
            </a:r>
            <a:r>
              <a:rPr lang="en-US" altLang="ko-KR" dirty="0"/>
              <a:t>.</a:t>
            </a:r>
            <a:endParaRPr lang="ko-KR" altLang="en-US" dirty="0"/>
          </a:p>
          <a:p>
            <a:pPr lvl="1"/>
            <a:r>
              <a:rPr lang="ko-KR" altLang="en-US" dirty="0"/>
              <a:t> 둘째 수준</a:t>
            </a:r>
          </a:p>
        </p:txBody>
      </p:sp>
    </p:spTree>
    <p:extLst>
      <p:ext uri="{BB962C8B-B14F-4D97-AF65-F5344CB8AC3E}">
        <p14:creationId xmlns:p14="http://schemas.microsoft.com/office/powerpoint/2010/main" val="1404269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섹션 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7560840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2124744" y="764704"/>
            <a:ext cx="2339752" cy="0"/>
          </a:xfrm>
          <a:prstGeom prst="line">
            <a:avLst/>
          </a:prstGeom>
          <a:ln w="76200">
            <a:solidFill>
              <a:schemeClr val="accent5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4464496" y="764704"/>
            <a:ext cx="2339752" cy="0"/>
          </a:xfrm>
          <a:prstGeom prst="line">
            <a:avLst/>
          </a:prstGeom>
          <a:ln w="76200">
            <a:solidFill>
              <a:schemeClr val="accent5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>
            <a:off x="6804248" y="764704"/>
            <a:ext cx="2339752" cy="0"/>
          </a:xfrm>
          <a:prstGeom prst="line">
            <a:avLst/>
          </a:prstGeom>
          <a:ln w="76200">
            <a:solidFill>
              <a:schemeClr val="accent5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 userDrawn="1"/>
        </p:nvCxnSpPr>
        <p:spPr>
          <a:xfrm>
            <a:off x="0" y="764704"/>
            <a:ext cx="2339752" cy="0"/>
          </a:xfrm>
          <a:prstGeom prst="line">
            <a:avLst/>
          </a:prstGeom>
          <a:ln w="7620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내용 개체 틀 2"/>
          <p:cNvSpPr>
            <a:spLocks noGrp="1"/>
          </p:cNvSpPr>
          <p:nvPr>
            <p:ph idx="10"/>
          </p:nvPr>
        </p:nvSpPr>
        <p:spPr>
          <a:xfrm>
            <a:off x="179512" y="908720"/>
            <a:ext cx="8784976" cy="5688632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3">
                  <a:lumMod val="75000"/>
                </a:schemeClr>
              </a:buClr>
              <a:buFont typeface="Wingdings" pitchFamily="2" charset="2"/>
              <a:buChar char="n"/>
              <a:defRPr sz="2000" b="0">
                <a:latin typeface="+mn-ea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600"/>
            </a:lvl3pPr>
            <a:lvl4pPr marL="809625" indent="-180975">
              <a:spcAft>
                <a:spcPts val="300"/>
              </a:spcAft>
              <a:buSzPct val="96000"/>
              <a:defRPr sz="1400"/>
            </a:lvl4pPr>
            <a:lvl5pPr marL="990600" indent="-180975">
              <a:defRPr sz="14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2847372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섹션 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7560840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0" name="내용 개체 틀 2"/>
          <p:cNvSpPr>
            <a:spLocks noGrp="1"/>
          </p:cNvSpPr>
          <p:nvPr>
            <p:ph idx="10"/>
          </p:nvPr>
        </p:nvSpPr>
        <p:spPr>
          <a:xfrm>
            <a:off x="179512" y="908720"/>
            <a:ext cx="792088" cy="5688632"/>
          </a:xfr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Clr>
                <a:schemeClr val="accent3">
                  <a:lumMod val="75000"/>
                </a:schemeClr>
              </a:buClr>
              <a:buFont typeface="Wingdings" pitchFamily="2" charset="2"/>
              <a:buNone/>
              <a:defRPr sz="1800" b="1">
                <a:solidFill>
                  <a:schemeClr val="accent3">
                    <a:lumMod val="75000"/>
                  </a:schemeClr>
                </a:solidFill>
                <a:latin typeface="나눔손글씨 펜" pitchFamily="66" charset="-127"/>
                <a:ea typeface="나눔손글씨 펜" pitchFamily="66" charset="-127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600"/>
            </a:lvl3pPr>
            <a:lvl4pPr marL="809625" indent="-180975">
              <a:spcAft>
                <a:spcPts val="300"/>
              </a:spcAft>
              <a:buSzPct val="96000"/>
              <a:defRPr sz="1400"/>
            </a:lvl4pPr>
            <a:lvl5pPr marL="990600" indent="-180975">
              <a:defRPr sz="14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8" name="내용 개체 틀 2"/>
          <p:cNvSpPr>
            <a:spLocks noGrp="1"/>
          </p:cNvSpPr>
          <p:nvPr>
            <p:ph idx="11"/>
          </p:nvPr>
        </p:nvSpPr>
        <p:spPr>
          <a:xfrm>
            <a:off x="827584" y="908720"/>
            <a:ext cx="7992888" cy="5688632"/>
          </a:xfr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Clr>
                <a:schemeClr val="accent3">
                  <a:lumMod val="75000"/>
                </a:schemeClr>
              </a:buClr>
              <a:buFont typeface="Wingdings" pitchFamily="2" charset="2"/>
              <a:buNone/>
              <a:defRPr sz="1600" b="0">
                <a:latin typeface="+mj-ea"/>
                <a:ea typeface="+mj-ea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600"/>
            </a:lvl3pPr>
            <a:lvl4pPr marL="809625" indent="-180975">
              <a:spcAft>
                <a:spcPts val="300"/>
              </a:spcAft>
              <a:buSzPct val="96000"/>
              <a:defRPr sz="1400"/>
            </a:lvl4pPr>
            <a:lvl5pPr marL="990600" indent="-180975">
              <a:defRPr sz="14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cxnSp>
        <p:nvCxnSpPr>
          <p:cNvPr id="18" name="직선 연결선 17"/>
          <p:cNvCxnSpPr/>
          <p:nvPr userDrawn="1"/>
        </p:nvCxnSpPr>
        <p:spPr>
          <a:xfrm>
            <a:off x="2124744" y="764704"/>
            <a:ext cx="2339752" cy="0"/>
          </a:xfrm>
          <a:prstGeom prst="line">
            <a:avLst/>
          </a:prstGeom>
          <a:ln w="76200">
            <a:solidFill>
              <a:schemeClr val="accent5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 userDrawn="1"/>
        </p:nvCxnSpPr>
        <p:spPr>
          <a:xfrm>
            <a:off x="4464496" y="764704"/>
            <a:ext cx="2339752" cy="0"/>
          </a:xfrm>
          <a:prstGeom prst="line">
            <a:avLst/>
          </a:prstGeom>
          <a:ln w="76200">
            <a:solidFill>
              <a:schemeClr val="accent5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 userDrawn="1"/>
        </p:nvCxnSpPr>
        <p:spPr>
          <a:xfrm>
            <a:off x="6804248" y="764704"/>
            <a:ext cx="2339752" cy="0"/>
          </a:xfrm>
          <a:prstGeom prst="line">
            <a:avLst/>
          </a:prstGeom>
          <a:ln w="76200">
            <a:solidFill>
              <a:schemeClr val="accent5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 userDrawn="1"/>
        </p:nvCxnSpPr>
        <p:spPr>
          <a:xfrm>
            <a:off x="0" y="764704"/>
            <a:ext cx="2339752" cy="0"/>
          </a:xfrm>
          <a:prstGeom prst="line">
            <a:avLst/>
          </a:prstGeom>
          <a:ln w="7620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23884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251520" y="274638"/>
            <a:ext cx="8712968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251520" y="1600200"/>
            <a:ext cx="8712968" cy="4853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534869"/>
            <a:ext cx="2133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fld id="{3C4A7B72-6AE8-49C2-8F32-E8A725FD610D}" type="datetimeFigureOut">
              <a:rPr lang="ko-KR" altLang="en-US" smtClean="0"/>
              <a:pPr>
                <a:defRPr/>
              </a:pPr>
              <a:t>2023-09-04</a:t>
            </a:fld>
            <a:endParaRPr lang="ko-KR" altLang="en-US" dirty="0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525344"/>
            <a:ext cx="2895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515819"/>
            <a:ext cx="2133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67443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83" r:id="rId2"/>
    <p:sldLayoutId id="2147483677" r:id="rId3"/>
    <p:sldLayoutId id="2147483679" r:id="rId4"/>
    <p:sldLayoutId id="2147483682" r:id="rId5"/>
  </p:sldLayoutIdLst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Blip>
          <a:blip r:embed="rId7"/>
        </a:buBlip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6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6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1520" y="5709740"/>
            <a:ext cx="8229600" cy="1031628"/>
          </a:xfrm>
        </p:spPr>
        <p:txBody>
          <a:bodyPr/>
          <a:lstStyle/>
          <a:p>
            <a:r>
              <a:rPr lang="en-US" altLang="ko-KR" dirty="0"/>
              <a:t>4</a:t>
            </a:r>
            <a:r>
              <a:rPr lang="ko-KR" altLang="en-US" dirty="0"/>
              <a:t>장</a:t>
            </a:r>
            <a:r>
              <a:rPr lang="en-US" altLang="ko-KR" dirty="0"/>
              <a:t>. </a:t>
            </a:r>
            <a:r>
              <a:rPr lang="ko-KR" altLang="en-US" dirty="0" err="1"/>
              <a:t>딥러닝</a:t>
            </a:r>
            <a:r>
              <a:rPr lang="ko-KR" altLang="en-US" dirty="0"/>
              <a:t> 기초</a:t>
            </a:r>
          </a:p>
        </p:txBody>
      </p:sp>
    </p:spTree>
    <p:extLst>
      <p:ext uri="{BB962C8B-B14F-4D97-AF65-F5344CB8AC3E}">
        <p14:creationId xmlns:p14="http://schemas.microsoft.com/office/powerpoint/2010/main" val="18494418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4.2.1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구조와 동작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깊은 </a:t>
            </a:r>
            <a:r>
              <a:rPr lang="en-US" altLang="ko-KR" dirty="0"/>
              <a:t>MLP(DMLP, deep MLP)</a:t>
            </a:r>
            <a:r>
              <a:rPr lang="ko-KR" altLang="en-US" dirty="0"/>
              <a:t>의</a:t>
            </a:r>
            <a:r>
              <a:rPr lang="en-US" altLang="ko-KR" dirty="0"/>
              <a:t> </a:t>
            </a:r>
            <a:r>
              <a:rPr lang="ko-KR" altLang="en-US" dirty="0"/>
              <a:t>구조</a:t>
            </a:r>
            <a:endParaRPr lang="en-US" altLang="ko-KR" dirty="0"/>
          </a:p>
          <a:p>
            <a:pPr lvl="1"/>
            <a:r>
              <a:rPr lang="ko-KR" altLang="en-US" dirty="0" err="1"/>
              <a:t>입력층</a:t>
            </a:r>
            <a:r>
              <a:rPr lang="en-US" altLang="ko-KR" dirty="0"/>
              <a:t>(</a:t>
            </a:r>
            <a:r>
              <a:rPr lang="en-US" altLang="ko-KR" i="1" dirty="0"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altLang="ko-KR" dirty="0">
                <a:latin typeface="Times New Roman" pitchFamily="18" charset="0"/>
                <a:cs typeface="Times New Roman" pitchFamily="18" charset="0"/>
              </a:rPr>
              <a:t>+1</a:t>
            </a:r>
            <a:r>
              <a:rPr lang="ko-KR" altLang="en-US" dirty="0"/>
              <a:t>개의 </a:t>
            </a:r>
            <a:r>
              <a:rPr lang="ko-KR" altLang="en-US" dirty="0" err="1"/>
              <a:t>노드</a:t>
            </a:r>
            <a:r>
              <a:rPr lang="en-US" altLang="ko-KR" dirty="0"/>
              <a:t>)</a:t>
            </a:r>
            <a:r>
              <a:rPr lang="ko-KR" altLang="en-US" dirty="0"/>
              <a:t>과</a:t>
            </a:r>
            <a:r>
              <a:rPr lang="en-US" altLang="ko-KR" dirty="0"/>
              <a:t> </a:t>
            </a:r>
            <a:r>
              <a:rPr lang="ko-KR" altLang="en-US" dirty="0" err="1"/>
              <a:t>출력층</a:t>
            </a:r>
            <a:r>
              <a:rPr lang="en-US" altLang="ko-KR" dirty="0"/>
              <a:t>(</a:t>
            </a:r>
            <a:r>
              <a:rPr lang="en-US" altLang="ko-KR" i="1" dirty="0">
                <a:latin typeface="Times New Roman" pitchFamily="18" charset="0"/>
                <a:cs typeface="Times New Roman" pitchFamily="18" charset="0"/>
              </a:rPr>
              <a:t>c</a:t>
            </a:r>
            <a:r>
              <a:rPr lang="ko-KR" altLang="en-US" dirty="0"/>
              <a:t>개의 </a:t>
            </a:r>
            <a:r>
              <a:rPr lang="ko-KR" altLang="en-US" dirty="0" err="1"/>
              <a:t>노드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i="1" dirty="0">
                <a:latin typeface="Times New Roman" pitchFamily="18" charset="0"/>
                <a:cs typeface="Times New Roman" pitchFamily="18" charset="0"/>
              </a:rPr>
              <a:t>L</a:t>
            </a:r>
            <a:r>
              <a:rPr lang="en-US" altLang="ko-KR" dirty="0">
                <a:latin typeface="Times New Roman" pitchFamily="18" charset="0"/>
                <a:cs typeface="Times New Roman" pitchFamily="18" charset="0"/>
              </a:rPr>
              <a:t>-1</a:t>
            </a:r>
            <a:r>
              <a:rPr lang="ko-KR" altLang="en-US" dirty="0"/>
              <a:t>개의 </a:t>
            </a:r>
            <a:r>
              <a:rPr lang="ko-KR" altLang="en-US" dirty="0" err="1"/>
              <a:t>은닉층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 err="1"/>
              <a:t>입력층은</a:t>
            </a:r>
            <a:r>
              <a:rPr lang="ko-KR" altLang="en-US" dirty="0"/>
              <a:t> </a:t>
            </a:r>
            <a:r>
              <a:rPr lang="en-US" altLang="ko-KR" dirty="0"/>
              <a:t>0</a:t>
            </a:r>
            <a:r>
              <a:rPr lang="ko-KR" altLang="en-US" dirty="0"/>
              <a:t>번째 </a:t>
            </a:r>
            <a:r>
              <a:rPr lang="ko-KR" altLang="en-US" dirty="0" err="1"/>
              <a:t>은닉층</a:t>
            </a:r>
            <a:r>
              <a:rPr lang="en-US" altLang="ko-KR" dirty="0"/>
              <a:t>, </a:t>
            </a:r>
            <a:r>
              <a:rPr lang="ko-KR" altLang="en-US" dirty="0" err="1"/>
              <a:t>출력층은</a:t>
            </a:r>
            <a:r>
              <a:rPr lang="ko-KR" altLang="en-US" dirty="0"/>
              <a:t> </a:t>
            </a:r>
            <a:r>
              <a:rPr lang="en-US" altLang="ko-KR" i="1" dirty="0">
                <a:latin typeface="Times New Roman" pitchFamily="18" charset="0"/>
                <a:cs typeface="Times New Roman" pitchFamily="18" charset="0"/>
              </a:rPr>
              <a:t>L</a:t>
            </a:r>
            <a:r>
              <a:rPr lang="ko-KR" altLang="en-US" dirty="0">
                <a:latin typeface="Times New Roman" pitchFamily="18" charset="0"/>
                <a:cs typeface="Times New Roman" pitchFamily="18" charset="0"/>
              </a:rPr>
              <a:t>번째 </a:t>
            </a:r>
            <a:r>
              <a:rPr lang="ko-KR" altLang="en-US" dirty="0" err="1">
                <a:latin typeface="Times New Roman" pitchFamily="18" charset="0"/>
                <a:cs typeface="Times New Roman" pitchFamily="18" charset="0"/>
              </a:rPr>
              <a:t>은닉층으로</a:t>
            </a:r>
            <a:r>
              <a:rPr lang="ko-KR" altLang="en-US" dirty="0">
                <a:latin typeface="Times New Roman" pitchFamily="18" charset="0"/>
                <a:cs typeface="Times New Roman" pitchFamily="18" charset="0"/>
              </a:rPr>
              <a:t> 간주</a:t>
            </a:r>
            <a:r>
              <a:rPr lang="en-US" altLang="ko-KR" dirty="0"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 lvl="2"/>
            <a:r>
              <a:rPr lang="en-US" altLang="ko-KR" i="1" dirty="0">
                <a:latin typeface="Times New Roman" pitchFamily="18" charset="0"/>
                <a:cs typeface="Times New Roman" pitchFamily="18" charset="0"/>
              </a:rPr>
              <a:t>l</a:t>
            </a:r>
            <a:r>
              <a:rPr lang="ko-KR" altLang="en-US" dirty="0">
                <a:latin typeface="Times New Roman" pitchFamily="18" charset="0"/>
                <a:cs typeface="Times New Roman" pitchFamily="18" charset="0"/>
              </a:rPr>
              <a:t>번째 </a:t>
            </a:r>
            <a:r>
              <a:rPr lang="ko-KR" altLang="en-US" dirty="0" err="1">
                <a:latin typeface="Times New Roman" pitchFamily="18" charset="0"/>
                <a:cs typeface="Times New Roman" pitchFamily="18" charset="0"/>
              </a:rPr>
              <a:t>은닉층의</a:t>
            </a:r>
            <a:r>
              <a:rPr lang="ko-KR" alt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ko-KR" altLang="en-US" dirty="0" err="1">
                <a:latin typeface="Times New Roman" pitchFamily="18" charset="0"/>
                <a:cs typeface="Times New Roman" pitchFamily="18" charset="0"/>
              </a:rPr>
              <a:t>노드</a:t>
            </a:r>
            <a:r>
              <a:rPr lang="ko-KR" altLang="en-US" dirty="0">
                <a:latin typeface="Times New Roman" pitchFamily="18" charset="0"/>
                <a:cs typeface="Times New Roman" pitchFamily="18" charset="0"/>
              </a:rPr>
              <a:t> 수를 </a:t>
            </a:r>
            <a:r>
              <a:rPr lang="en-US" altLang="ko-KR" i="1" dirty="0" err="1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ko-KR" i="1" baseline="-25000" dirty="0" err="1">
                <a:latin typeface="Times New Roman" pitchFamily="18" charset="0"/>
                <a:cs typeface="Times New Roman" pitchFamily="18" charset="0"/>
              </a:rPr>
              <a:t>l</a:t>
            </a:r>
            <a:r>
              <a:rPr lang="ko-KR" altLang="en-US" dirty="0">
                <a:latin typeface="Times New Roman" pitchFamily="18" charset="0"/>
                <a:cs typeface="Times New Roman" pitchFamily="18" charset="0"/>
              </a:rPr>
              <a:t>로 표기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636912"/>
            <a:ext cx="6408712" cy="35570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920225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4.2.1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구조와 동작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/>
            <p:txBody>
              <a:bodyPr/>
              <a:lstStyle/>
              <a:p>
                <a:r>
                  <a:rPr lang="en-US" altLang="ko-KR" dirty="0"/>
                  <a:t>DMLP</a:t>
                </a:r>
                <a:r>
                  <a:rPr lang="ko-KR" altLang="en-US" dirty="0"/>
                  <a:t>의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가중치 행렬</a:t>
                </a:r>
                <a:endParaRPr lang="en-US" altLang="ko-KR" dirty="0"/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𝑢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𝑗𝑖</m:t>
                        </m:r>
                      </m:sub>
                      <m:sup>
                        <m:r>
                          <a:rPr lang="en-US" altLang="ko-KR" b="0" i="1" smtClean="0">
                            <a:latin typeface="Cambria Math"/>
                          </a:rPr>
                          <m:t>𝑙</m:t>
                        </m:r>
                      </m:sup>
                    </m:sSubSup>
                  </m:oMath>
                </a14:m>
                <a:r>
                  <a:rPr lang="ko-KR" altLang="en-US" dirty="0"/>
                  <a:t>은 </a:t>
                </a:r>
                <a:r>
                  <a:rPr lang="en-US" altLang="ko-KR" i="1" dirty="0">
                    <a:latin typeface="Times New Roman" pitchFamily="18" charset="0"/>
                    <a:cs typeface="Times New Roman" pitchFamily="18" charset="0"/>
                  </a:rPr>
                  <a:t>l</a:t>
                </a:r>
                <a:r>
                  <a:rPr lang="en-US" altLang="ko-KR" dirty="0">
                    <a:latin typeface="Times New Roman" pitchFamily="18" charset="0"/>
                    <a:cs typeface="Times New Roman" pitchFamily="18" charset="0"/>
                  </a:rPr>
                  <a:t>-1</a:t>
                </a:r>
                <a:r>
                  <a:rPr lang="ko-KR" altLang="en-US" dirty="0">
                    <a:latin typeface="Times New Roman" pitchFamily="18" charset="0"/>
                    <a:cs typeface="Times New Roman" pitchFamily="18" charset="0"/>
                  </a:rPr>
                  <a:t>번째 층의 </a:t>
                </a:r>
                <a:r>
                  <a:rPr lang="en-US" altLang="ko-KR" i="1" dirty="0">
                    <a:latin typeface="Times New Roman" pitchFamily="18" charset="0"/>
                    <a:cs typeface="Times New Roman" pitchFamily="18" charset="0"/>
                  </a:rPr>
                  <a:t>i</a:t>
                </a:r>
                <a:r>
                  <a:rPr lang="ko-KR" altLang="en-US" dirty="0">
                    <a:latin typeface="Times New Roman" pitchFamily="18" charset="0"/>
                    <a:cs typeface="Times New Roman" pitchFamily="18" charset="0"/>
                  </a:rPr>
                  <a:t>번째 </a:t>
                </a:r>
                <a:r>
                  <a:rPr lang="ko-KR" altLang="en-US" dirty="0" err="1">
                    <a:latin typeface="Times New Roman" pitchFamily="18" charset="0"/>
                    <a:cs typeface="Times New Roman" pitchFamily="18" charset="0"/>
                  </a:rPr>
                  <a:t>노드와</a:t>
                </a:r>
                <a:r>
                  <a:rPr lang="ko-KR" altLang="en-US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altLang="ko-KR" i="1" dirty="0">
                    <a:latin typeface="Times New Roman" pitchFamily="18" charset="0"/>
                    <a:cs typeface="Times New Roman" pitchFamily="18" charset="0"/>
                  </a:rPr>
                  <a:t>l</a:t>
                </a:r>
                <a:r>
                  <a:rPr lang="ko-KR" altLang="en-US" dirty="0">
                    <a:latin typeface="Times New Roman" pitchFamily="18" charset="0"/>
                    <a:cs typeface="Times New Roman" pitchFamily="18" charset="0"/>
                  </a:rPr>
                  <a:t>번째 층의</a:t>
                </a:r>
                <a:r>
                  <a:rPr lang="en-US" altLang="ko-KR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ko-KR" altLang="en-US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altLang="ko-KR" i="1" dirty="0">
                    <a:latin typeface="Times New Roman" pitchFamily="18" charset="0"/>
                    <a:cs typeface="Times New Roman" pitchFamily="18" charset="0"/>
                  </a:rPr>
                  <a:t>j</a:t>
                </a:r>
                <a:r>
                  <a:rPr lang="ko-KR" altLang="en-US" dirty="0">
                    <a:latin typeface="Times New Roman" pitchFamily="18" charset="0"/>
                    <a:cs typeface="Times New Roman" pitchFamily="18" charset="0"/>
                  </a:rPr>
                  <a:t>번째 </a:t>
                </a:r>
                <a:r>
                  <a:rPr lang="ko-KR" altLang="en-US" dirty="0" err="1">
                    <a:latin typeface="Times New Roman" pitchFamily="18" charset="0"/>
                    <a:cs typeface="Times New Roman" pitchFamily="18" charset="0"/>
                  </a:rPr>
                  <a:t>노드를</a:t>
                </a:r>
                <a:r>
                  <a:rPr lang="en-US" altLang="ko-KR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ko-KR" altLang="en-US" dirty="0"/>
                  <a:t>연결하는 가중치</a:t>
                </a:r>
                <a:endParaRPr lang="en-US" altLang="ko-KR" dirty="0"/>
              </a:p>
              <a:p>
                <a:pPr lvl="1"/>
                <a:r>
                  <a:rPr lang="en-US" altLang="ko-KR" i="1" dirty="0">
                    <a:latin typeface="Times New Roman" pitchFamily="18" charset="0"/>
                    <a:cs typeface="Times New Roman" pitchFamily="18" charset="0"/>
                  </a:rPr>
                  <a:t>l</a:t>
                </a:r>
                <a:r>
                  <a:rPr lang="en-US" altLang="ko-KR" dirty="0">
                    <a:latin typeface="Times New Roman" pitchFamily="18" charset="0"/>
                    <a:cs typeface="Times New Roman" pitchFamily="18" charset="0"/>
                  </a:rPr>
                  <a:t>-1</a:t>
                </a:r>
                <a:r>
                  <a:rPr lang="ko-KR" altLang="en-US" dirty="0">
                    <a:latin typeface="Times New Roman" pitchFamily="18" charset="0"/>
                    <a:cs typeface="Times New Roman" pitchFamily="18" charset="0"/>
                  </a:rPr>
                  <a:t>번째 층과 </a:t>
                </a:r>
                <a:r>
                  <a:rPr lang="en-US" altLang="ko-KR" i="1" dirty="0">
                    <a:latin typeface="Times New Roman" pitchFamily="18" charset="0"/>
                    <a:cs typeface="Times New Roman" pitchFamily="18" charset="0"/>
                  </a:rPr>
                  <a:t>l</a:t>
                </a:r>
                <a:r>
                  <a:rPr lang="ko-KR" altLang="en-US" dirty="0">
                    <a:latin typeface="Times New Roman" pitchFamily="18" charset="0"/>
                    <a:cs typeface="Times New Roman" pitchFamily="18" charset="0"/>
                  </a:rPr>
                  <a:t>번째 층을 연결하는 가중치는 총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/>
                                <a:cs typeface="Times New Roman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/>
                                <a:cs typeface="Times New Roman" pitchFamily="18" charset="0"/>
                              </a:rPr>
                              <m:t>𝑙</m:t>
                            </m:r>
                            <m:r>
                              <a:rPr lang="en-US" altLang="ko-KR" b="0" i="1" smtClean="0">
                                <a:latin typeface="Cambria Math"/>
                                <a:cs typeface="Times New Roman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/>
                            <a:cs typeface="Times New Roman" pitchFamily="18" charset="0"/>
                          </a:rPr>
                          <m:t>+1</m:t>
                        </m:r>
                      </m:e>
                    </m:d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  <a:cs typeface="Times New Roman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  <a:cs typeface="Times New Roman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ko-KR" altLang="en-US" dirty="0">
                    <a:latin typeface="Times New Roman" pitchFamily="18" charset="0"/>
                    <a:cs typeface="Times New Roman" pitchFamily="18" charset="0"/>
                  </a:rPr>
                  <a:t>개</a:t>
                </a:r>
                <a:endParaRPr lang="en-US" altLang="ko-KR" dirty="0">
                  <a:latin typeface="Times New Roman" pitchFamily="18" charset="0"/>
                  <a:cs typeface="Times New Roman" pitchFamily="18" charset="0"/>
                </a:endParaRPr>
              </a:p>
              <a:p>
                <a:pPr lvl="1"/>
                <a:endParaRPr lang="en-US" altLang="ko-KR" dirty="0">
                  <a:latin typeface="Times New Roman" pitchFamily="18" charset="0"/>
                  <a:cs typeface="Times New Roman" pitchFamily="18" charset="0"/>
                </a:endParaRPr>
              </a:p>
              <a:p>
                <a:pPr lvl="1"/>
                <a:endParaRPr lang="en-US" altLang="ko-KR" dirty="0">
                  <a:latin typeface="Times New Roman" pitchFamily="18" charset="0"/>
                  <a:cs typeface="Times New Roman" pitchFamily="18" charset="0"/>
                </a:endParaRPr>
              </a:p>
              <a:p>
                <a:pPr lvl="1"/>
                <a:endParaRPr lang="en-US" altLang="ko-KR" dirty="0">
                  <a:latin typeface="Times New Roman" pitchFamily="18" charset="0"/>
                  <a:cs typeface="Times New Roman" pitchFamily="18" charset="0"/>
                </a:endParaRPr>
              </a:p>
              <a:p>
                <a:pPr lvl="1"/>
                <a:endParaRPr lang="en-US" altLang="ko-KR" dirty="0">
                  <a:latin typeface="Times New Roman" pitchFamily="18" charset="0"/>
                  <a:cs typeface="Times New Roman" pitchFamily="18" charset="0"/>
                </a:endParaRPr>
              </a:p>
              <a:p>
                <a:pPr lvl="1"/>
                <a:endParaRPr lang="en-US" altLang="ko-KR" dirty="0">
                  <a:latin typeface="Times New Roman" pitchFamily="18" charset="0"/>
                  <a:cs typeface="Times New Roman" pitchFamily="18" charset="0"/>
                </a:endParaRPr>
              </a:p>
              <a:p>
                <a:pPr lvl="1"/>
                <a:endParaRPr lang="en-US" altLang="ko-KR" dirty="0">
                  <a:latin typeface="Times New Roman" pitchFamily="18" charset="0"/>
                  <a:cs typeface="Times New Roman" pitchFamily="18" charset="0"/>
                </a:endParaRPr>
              </a:p>
              <a:p>
                <a:r>
                  <a:rPr lang="en-US" altLang="ko-KR" dirty="0">
                    <a:latin typeface="Times New Roman" pitchFamily="18" charset="0"/>
                    <a:cs typeface="Times New Roman" pitchFamily="18" charset="0"/>
                  </a:rPr>
                  <a:t>DMLP</a:t>
                </a:r>
                <a:r>
                  <a:rPr lang="ko-KR" altLang="en-US" dirty="0">
                    <a:latin typeface="Times New Roman" pitchFamily="18" charset="0"/>
                    <a:cs typeface="Times New Roman" pitchFamily="18" charset="0"/>
                  </a:rPr>
                  <a:t>의 동작</a:t>
                </a:r>
                <a:endParaRPr lang="en-US" altLang="ko-KR" dirty="0">
                  <a:latin typeface="Times New Roman" pitchFamily="18" charset="0"/>
                  <a:cs typeface="Times New Roman" pitchFamily="18" charset="0"/>
                </a:endParaRPr>
              </a:p>
              <a:p>
                <a:pPr lvl="1"/>
                <a:r>
                  <a:rPr lang="en-US" altLang="ko-KR" dirty="0">
                    <a:latin typeface="Times New Roman" pitchFamily="18" charset="0"/>
                    <a:cs typeface="Times New Roman" pitchFamily="18" charset="0"/>
                  </a:rPr>
                  <a:t>MLP</a:t>
                </a:r>
                <a:r>
                  <a:rPr lang="ko-KR" altLang="en-US" dirty="0">
                    <a:latin typeface="Times New Roman" pitchFamily="18" charset="0"/>
                    <a:cs typeface="Times New Roman" pitchFamily="18" charset="0"/>
                  </a:rPr>
                  <a:t>의 동작을 나타내는 식 </a:t>
                </a:r>
                <a:r>
                  <a:rPr lang="en-US" altLang="ko-KR" dirty="0">
                    <a:latin typeface="Times New Roman" pitchFamily="18" charset="0"/>
                    <a:cs typeface="Times New Roman" pitchFamily="18" charset="0"/>
                  </a:rPr>
                  <a:t>(3.12)</a:t>
                </a:r>
                <a:r>
                  <a:rPr lang="ko-KR" altLang="en-US" dirty="0">
                    <a:latin typeface="Times New Roman" pitchFamily="18" charset="0"/>
                    <a:cs typeface="Times New Roman" pitchFamily="18" charset="0"/>
                  </a:rPr>
                  <a:t>를 보다 많은 단계로 확장한 것</a:t>
                </a:r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blipFill>
                <a:blip r:embed="rId2"/>
                <a:stretch>
                  <a:fillRect l="-62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608" y="2492896"/>
            <a:ext cx="8024192" cy="14535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267" y="5085184"/>
            <a:ext cx="7115175" cy="571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137088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4.2.1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구조와 동작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동작을 구체적으로 쓰면</a:t>
            </a:r>
            <a:r>
              <a:rPr lang="en-US" altLang="ko-KR" dirty="0"/>
              <a:t>,</a:t>
            </a:r>
          </a:p>
          <a:p>
            <a:pPr lvl="1"/>
            <a:r>
              <a:rPr lang="ko-KR" altLang="en-US" dirty="0" err="1"/>
              <a:t>입력층의</a:t>
            </a:r>
            <a:r>
              <a:rPr lang="en-US" altLang="ko-KR" dirty="0"/>
              <a:t> </a:t>
            </a:r>
            <a:r>
              <a:rPr lang="ko-KR" altLang="en-US" dirty="0"/>
              <a:t>특징 벡터를 내부 표현으로 바꾸어 쓰면</a:t>
            </a:r>
            <a:r>
              <a:rPr lang="en-US" altLang="ko-KR" dirty="0"/>
              <a:t>,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i="1" dirty="0">
                <a:latin typeface="Times New Roman" pitchFamily="18" charset="0"/>
                <a:cs typeface="Times New Roman" pitchFamily="18" charset="0"/>
              </a:rPr>
              <a:t>l</a:t>
            </a:r>
            <a:r>
              <a:rPr lang="ko-KR" altLang="en-US" dirty="0"/>
              <a:t>번째 층의</a:t>
            </a:r>
            <a:r>
              <a:rPr lang="en-US" altLang="ko-KR" dirty="0"/>
              <a:t> </a:t>
            </a:r>
            <a:r>
              <a:rPr lang="en-US" altLang="ko-KR" i="1" dirty="0">
                <a:latin typeface="Times New Roman" pitchFamily="18" charset="0"/>
                <a:cs typeface="Times New Roman" pitchFamily="18" charset="0"/>
              </a:rPr>
              <a:t>j</a:t>
            </a:r>
            <a:r>
              <a:rPr lang="ko-KR" altLang="en-US" dirty="0"/>
              <a:t>번째 </a:t>
            </a:r>
            <a:r>
              <a:rPr lang="ko-KR" altLang="en-US" dirty="0" err="1"/>
              <a:t>노드가</a:t>
            </a:r>
            <a:r>
              <a:rPr lang="ko-KR" altLang="en-US" dirty="0"/>
              <a:t> 수행하는 연산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>
                <a:latin typeface="Times New Roman" pitchFamily="18" charset="0"/>
                <a:cs typeface="Times New Roman" pitchFamily="18" charset="0"/>
              </a:rPr>
              <a:t>행렬 표기를 이용하여 </a:t>
            </a:r>
            <a:r>
              <a:rPr lang="en-US" altLang="ko-KR" i="1" dirty="0">
                <a:latin typeface="Times New Roman" pitchFamily="18" charset="0"/>
                <a:cs typeface="Times New Roman" pitchFamily="18" charset="0"/>
              </a:rPr>
              <a:t>l</a:t>
            </a:r>
            <a:r>
              <a:rPr lang="ko-KR" altLang="en-US" dirty="0"/>
              <a:t>번째 층의 연산 전체를 쓰면</a:t>
            </a:r>
            <a:r>
              <a:rPr lang="en-US" altLang="ko-KR" dirty="0"/>
              <a:t>,</a:t>
            </a:r>
          </a:p>
          <a:p>
            <a:pPr lvl="1"/>
            <a:endParaRPr lang="en-US" altLang="ko-KR" dirty="0"/>
          </a:p>
          <a:p>
            <a:endParaRPr lang="en-US" altLang="ko-KR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873622"/>
            <a:ext cx="7595567" cy="3824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924944"/>
            <a:ext cx="7848872" cy="15747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5466422"/>
            <a:ext cx="7599929" cy="3705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585054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4.2.2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학습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dirty="0"/>
              <a:t>DMLP </a:t>
            </a:r>
            <a:r>
              <a:rPr lang="ko-KR" altLang="en-US" dirty="0"/>
              <a:t>학습은 </a:t>
            </a:r>
            <a:r>
              <a:rPr lang="en-US" altLang="ko-KR" dirty="0"/>
              <a:t>3</a:t>
            </a:r>
            <a:r>
              <a:rPr lang="ko-KR" altLang="en-US" dirty="0"/>
              <a:t>장의 </a:t>
            </a:r>
            <a:r>
              <a:rPr lang="en-US" altLang="ko-KR" dirty="0"/>
              <a:t>MLP </a:t>
            </a:r>
            <a:r>
              <a:rPr lang="ko-KR" altLang="en-US" dirty="0"/>
              <a:t>학습과 </a:t>
            </a:r>
            <a:r>
              <a:rPr lang="ko-KR" altLang="en-US" dirty="0" err="1"/>
              <a:t>비슷</a:t>
            </a:r>
            <a:endParaRPr lang="en-US" altLang="ko-KR" dirty="0"/>
          </a:p>
          <a:p>
            <a:pPr lvl="1"/>
            <a:r>
              <a:rPr lang="en-US" altLang="ko-KR" dirty="0"/>
              <a:t>DMLP</a:t>
            </a:r>
            <a:r>
              <a:rPr lang="ko-KR" altLang="en-US" dirty="0"/>
              <a:t>는 </a:t>
            </a:r>
            <a:r>
              <a:rPr lang="ko-KR" altLang="en-US" dirty="0" err="1"/>
              <a:t>그레이디언트</a:t>
            </a:r>
            <a:r>
              <a:rPr lang="ko-KR" altLang="en-US" dirty="0"/>
              <a:t> 계산과 가중치 갱신을 더 많은 단계에 걸쳐 수행</a:t>
            </a:r>
            <a:endParaRPr lang="en-US" altLang="ko-KR" dirty="0"/>
          </a:p>
          <a:p>
            <a:pPr>
              <a:lnSpc>
                <a:spcPct val="100000"/>
              </a:lnSpc>
            </a:pPr>
            <a:r>
              <a:rPr lang="ko-KR" altLang="en-US" dirty="0"/>
              <a:t>오류 </a:t>
            </a:r>
            <a:r>
              <a:rPr lang="ko-KR" altLang="en-US" dirty="0" err="1"/>
              <a:t>역전파</a:t>
            </a:r>
            <a:r>
              <a:rPr lang="ko-KR" altLang="en-US" dirty="0"/>
              <a:t> 알고리즘</a:t>
            </a:r>
            <a:endParaRPr lang="en-US" altLang="ko-KR" dirty="0"/>
          </a:p>
          <a:p>
            <a:pPr lvl="1"/>
            <a:r>
              <a:rPr lang="en-US" altLang="ko-KR" i="1" dirty="0">
                <a:latin typeface="Times New Roman" pitchFamily="18" charset="0"/>
                <a:cs typeface="Times New Roman" pitchFamily="18" charset="0"/>
              </a:rPr>
              <a:t>L</a:t>
            </a:r>
            <a:r>
              <a:rPr lang="ko-KR" altLang="en-US" dirty="0"/>
              <a:t>번째 층</a:t>
            </a:r>
            <a:r>
              <a:rPr lang="en-US" altLang="ko-KR" dirty="0"/>
              <a:t>(</a:t>
            </a:r>
            <a:r>
              <a:rPr lang="ko-KR" altLang="en-US" dirty="0" err="1"/>
              <a:t>출력층</a:t>
            </a:r>
            <a:r>
              <a:rPr lang="en-US" altLang="ko-KR" dirty="0"/>
              <a:t>)</a:t>
            </a:r>
            <a:r>
              <a:rPr lang="ko-KR" altLang="en-US" dirty="0"/>
              <a:t>의 </a:t>
            </a:r>
            <a:r>
              <a:rPr lang="ko-KR" altLang="en-US" dirty="0" err="1"/>
              <a:t>그레이디언트</a:t>
            </a:r>
            <a:r>
              <a:rPr lang="ko-KR" altLang="en-US" dirty="0"/>
              <a:t> 계산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  <a:p>
            <a:pPr lvl="1"/>
            <a:r>
              <a:rPr lang="en-US" altLang="ko-KR" i="1" dirty="0">
                <a:latin typeface="Times New Roman" pitchFamily="18" charset="0"/>
                <a:cs typeface="Times New Roman" pitchFamily="18" charset="0"/>
              </a:rPr>
              <a:t>l</a:t>
            </a:r>
            <a:r>
              <a:rPr lang="en-US" altLang="ko-KR" dirty="0">
                <a:latin typeface="Times New Roman" pitchFamily="18" charset="0"/>
                <a:cs typeface="Times New Roman" pitchFamily="18" charset="0"/>
              </a:rPr>
              <a:t>+1</a:t>
            </a:r>
            <a:r>
              <a:rPr lang="ko-KR" altLang="en-US" dirty="0"/>
              <a:t>번째 층의 정보를 이용하여 </a:t>
            </a:r>
            <a:r>
              <a:rPr lang="en-US" altLang="ko-KR" i="1" dirty="0">
                <a:latin typeface="Times New Roman" pitchFamily="18" charset="0"/>
                <a:cs typeface="Times New Roman" pitchFamily="18" charset="0"/>
              </a:rPr>
              <a:t>l</a:t>
            </a:r>
            <a:r>
              <a:rPr lang="ko-KR" altLang="en-US" dirty="0"/>
              <a:t>번째 층의 </a:t>
            </a:r>
            <a:r>
              <a:rPr lang="ko-KR" altLang="en-US" dirty="0" err="1"/>
              <a:t>그레이디언트</a:t>
            </a:r>
            <a:r>
              <a:rPr lang="ko-KR" altLang="en-US" dirty="0"/>
              <a:t> 계산 </a:t>
            </a:r>
            <a:r>
              <a:rPr lang="en-US" altLang="ko-KR" dirty="0"/>
              <a:t>(</a:t>
            </a:r>
            <a:r>
              <a:rPr lang="en-US" altLang="ko-KR" i="1" dirty="0">
                <a:latin typeface="Times New Roman" pitchFamily="18" charset="0"/>
                <a:cs typeface="Times New Roman" pitchFamily="18" charset="0"/>
              </a:rPr>
              <a:t>l</a:t>
            </a:r>
            <a:r>
              <a:rPr lang="en-US" altLang="ko-KR" dirty="0"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ko-KR" i="1" dirty="0">
                <a:latin typeface="Times New Roman" pitchFamily="18" charset="0"/>
                <a:cs typeface="Times New Roman" pitchFamily="18" charset="0"/>
              </a:rPr>
              <a:t>L</a:t>
            </a:r>
            <a:r>
              <a:rPr lang="en-US" altLang="ko-KR" dirty="0">
                <a:latin typeface="Times New Roman" pitchFamily="18" charset="0"/>
                <a:cs typeface="Times New Roman" pitchFamily="18" charset="0"/>
              </a:rPr>
              <a:t>-1,</a:t>
            </a:r>
            <a:r>
              <a:rPr lang="en-US" altLang="ko-KR" i="1" dirty="0">
                <a:latin typeface="Times New Roman" pitchFamily="18" charset="0"/>
                <a:cs typeface="Times New Roman" pitchFamily="18" charset="0"/>
              </a:rPr>
              <a:t>L</a:t>
            </a:r>
            <a:r>
              <a:rPr lang="en-US" altLang="ko-KR" dirty="0">
                <a:latin typeface="Times New Roman" pitchFamily="18" charset="0"/>
                <a:cs typeface="Times New Roman" pitchFamily="18" charset="0"/>
              </a:rPr>
              <a:t>-2,…,1</a:t>
            </a:r>
            <a:r>
              <a:rPr lang="en-US" altLang="ko-KR" dirty="0"/>
              <a:t>)</a:t>
            </a:r>
          </a:p>
          <a:p>
            <a:pPr lvl="1"/>
            <a:endParaRPr lang="en-US" altLang="ko-KR" dirty="0"/>
          </a:p>
          <a:p>
            <a:endParaRPr lang="en-US" altLang="ko-KR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420888"/>
            <a:ext cx="6480720" cy="1272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008" y="4593502"/>
            <a:ext cx="6415051" cy="1538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801942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4.2.2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학습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908720"/>
            <a:ext cx="3240360" cy="5688632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dirty="0"/>
              <a:t>식 </a:t>
            </a:r>
            <a:r>
              <a:rPr lang="en-US" altLang="ko-KR" dirty="0"/>
              <a:t>(4.6)~</a:t>
            </a:r>
            <a:r>
              <a:rPr lang="ko-KR" altLang="en-US" dirty="0"/>
              <a:t>식 </a:t>
            </a:r>
            <a:r>
              <a:rPr lang="en-US" altLang="ko-KR" dirty="0"/>
              <a:t>(4.9)</a:t>
            </a:r>
            <a:r>
              <a:rPr lang="ko-KR" altLang="en-US" dirty="0"/>
              <a:t>의 오류 </a:t>
            </a:r>
            <a:r>
              <a:rPr lang="ko-KR" altLang="en-US" dirty="0" err="1"/>
              <a:t>역전파</a:t>
            </a:r>
            <a:r>
              <a:rPr lang="ko-KR" altLang="en-US" dirty="0"/>
              <a:t> 공식을 이용한 학습 알고리즘</a:t>
            </a:r>
            <a:endParaRPr lang="en-US" altLang="ko-KR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888" y="937529"/>
            <a:ext cx="4958770" cy="56886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789271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4.2.2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학습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dirty="0"/>
              <a:t>역사적 고찰</a:t>
            </a:r>
            <a:endParaRPr lang="en-US" altLang="ko-KR" dirty="0"/>
          </a:p>
          <a:p>
            <a:pPr lvl="1"/>
            <a:r>
              <a:rPr lang="ko-KR" altLang="en-US" dirty="0"/>
              <a:t>학습 알고리즘의 주요 개선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/>
            <a:r>
              <a:rPr lang="en-US" altLang="ko-KR" dirty="0"/>
              <a:t>CNN</a:t>
            </a:r>
            <a:r>
              <a:rPr lang="ko-KR" altLang="en-US" dirty="0"/>
              <a:t>의 부상</a:t>
            </a:r>
            <a:endParaRPr lang="en-US" altLang="ko-KR" dirty="0"/>
          </a:p>
          <a:p>
            <a:pPr lvl="2"/>
            <a:r>
              <a:rPr lang="ko-KR" altLang="en-US" dirty="0"/>
              <a:t>예</a:t>
            </a:r>
            <a:r>
              <a:rPr lang="en-US" altLang="ko-KR" dirty="0"/>
              <a:t>) MNIST </a:t>
            </a:r>
            <a:r>
              <a:rPr lang="ko-KR" altLang="en-US" dirty="0"/>
              <a:t>인식 경쟁</a:t>
            </a:r>
            <a:endParaRPr lang="en-US" altLang="ko-KR" dirty="0"/>
          </a:p>
          <a:p>
            <a:pPr lvl="3"/>
            <a:r>
              <a:rPr lang="en-US" altLang="ko-KR" dirty="0"/>
              <a:t>2010</a:t>
            </a:r>
            <a:r>
              <a:rPr lang="ko-KR" altLang="en-US" dirty="0"/>
              <a:t>년 </a:t>
            </a:r>
            <a:r>
              <a:rPr lang="en-US" altLang="ko-KR" dirty="0"/>
              <a:t>784-2500-2000-1500-1000-500-10 </a:t>
            </a:r>
            <a:r>
              <a:rPr lang="ko-KR" altLang="en-US" dirty="0"/>
              <a:t>구조의</a:t>
            </a:r>
            <a:r>
              <a:rPr lang="en-US" altLang="ko-KR" dirty="0"/>
              <a:t> DMLP 0.35% </a:t>
            </a:r>
            <a:r>
              <a:rPr lang="ko-KR" altLang="en-US" dirty="0" err="1"/>
              <a:t>오류율</a:t>
            </a:r>
            <a:endParaRPr lang="en-US" altLang="ko-KR" dirty="0"/>
          </a:p>
          <a:p>
            <a:pPr lvl="3"/>
            <a:r>
              <a:rPr lang="en-US" altLang="ko-KR" dirty="0"/>
              <a:t>2011</a:t>
            </a:r>
            <a:r>
              <a:rPr lang="ko-KR" altLang="en-US" dirty="0"/>
              <a:t>년 </a:t>
            </a:r>
            <a:r>
              <a:rPr lang="en-US" altLang="ko-KR" dirty="0"/>
              <a:t>CNN 0.35% </a:t>
            </a:r>
            <a:r>
              <a:rPr lang="ko-KR" altLang="en-US" dirty="0" err="1"/>
              <a:t>오류율</a:t>
            </a:r>
            <a:endParaRPr lang="en-US" altLang="ko-KR" dirty="0"/>
          </a:p>
          <a:p>
            <a:pPr lvl="3"/>
            <a:r>
              <a:rPr lang="en-US" altLang="ko-KR" dirty="0"/>
              <a:t>2012</a:t>
            </a:r>
            <a:r>
              <a:rPr lang="ko-KR" altLang="en-US" dirty="0"/>
              <a:t>년 </a:t>
            </a:r>
            <a:r>
              <a:rPr lang="en-US" altLang="ko-KR" dirty="0"/>
              <a:t>35</a:t>
            </a:r>
            <a:r>
              <a:rPr lang="ko-KR" altLang="en-US" dirty="0"/>
              <a:t>개 </a:t>
            </a:r>
            <a:r>
              <a:rPr lang="en-US" altLang="ko-KR" dirty="0"/>
              <a:t>CNN</a:t>
            </a:r>
            <a:r>
              <a:rPr lang="ko-KR" altLang="en-US" dirty="0"/>
              <a:t>을 이용한 앙상블 모델 </a:t>
            </a:r>
            <a:r>
              <a:rPr lang="en-US" altLang="ko-KR" dirty="0"/>
              <a:t>0.23% </a:t>
            </a:r>
            <a:r>
              <a:rPr lang="ko-KR" altLang="en-US" dirty="0" err="1"/>
              <a:t>오류율</a:t>
            </a:r>
            <a:r>
              <a:rPr lang="ko-KR" altLang="en-US" dirty="0"/>
              <a:t> </a:t>
            </a:r>
            <a:r>
              <a:rPr lang="en-US" altLang="ko-KR" dirty="0"/>
              <a:t>[Ciresan2012]</a:t>
            </a:r>
          </a:p>
          <a:p>
            <a:pPr lvl="2"/>
            <a:r>
              <a:rPr lang="ko-KR" altLang="en-US" dirty="0"/>
              <a:t>예</a:t>
            </a:r>
            <a:r>
              <a:rPr lang="en-US" altLang="ko-KR" dirty="0"/>
              <a:t>) ILSVRC </a:t>
            </a:r>
            <a:r>
              <a:rPr lang="ko-KR" altLang="en-US" dirty="0"/>
              <a:t>자연영상 인식 경쟁</a:t>
            </a:r>
            <a:r>
              <a:rPr lang="en-US" altLang="ko-KR" dirty="0"/>
              <a:t>([</a:t>
            </a:r>
            <a:r>
              <a:rPr lang="ko-KR" altLang="en-US" dirty="0"/>
              <a:t>그림 </a:t>
            </a:r>
            <a:r>
              <a:rPr lang="en-US" altLang="ko-KR" dirty="0"/>
              <a:t>4-30]): CNN</a:t>
            </a:r>
            <a:r>
              <a:rPr lang="ko-KR" altLang="en-US" dirty="0"/>
              <a:t>이 </a:t>
            </a:r>
            <a:r>
              <a:rPr lang="en-US" altLang="ko-KR" dirty="0"/>
              <a:t>DMLP</a:t>
            </a:r>
            <a:r>
              <a:rPr lang="ko-KR" altLang="en-US" dirty="0"/>
              <a:t>보다 확연히 우월</a:t>
            </a:r>
            <a:endParaRPr lang="en-US" altLang="ko-KR" dirty="0"/>
          </a:p>
          <a:p>
            <a:pPr>
              <a:lnSpc>
                <a:spcPct val="100000"/>
              </a:lnSpc>
            </a:pPr>
            <a:endParaRPr lang="en-US" altLang="ko-KR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509" y="1916832"/>
            <a:ext cx="6709941" cy="12756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917932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4.3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컨볼루션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신경망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4.3.1 </a:t>
            </a:r>
            <a:r>
              <a:rPr lang="ko-KR" altLang="en-US" dirty="0" err="1"/>
              <a:t>컨볼루션층</a:t>
            </a:r>
            <a:endParaRPr lang="en-US" altLang="ko-KR" dirty="0"/>
          </a:p>
          <a:p>
            <a:r>
              <a:rPr lang="en-US" altLang="ko-KR" dirty="0"/>
              <a:t>4.3.2 </a:t>
            </a:r>
            <a:r>
              <a:rPr lang="ko-KR" altLang="en-US" dirty="0" err="1"/>
              <a:t>풀링층</a:t>
            </a:r>
            <a:endParaRPr lang="en-US" altLang="ko-KR" dirty="0"/>
          </a:p>
          <a:p>
            <a:r>
              <a:rPr lang="en-US" altLang="ko-KR" dirty="0"/>
              <a:t>4.3.3 </a:t>
            </a:r>
            <a:r>
              <a:rPr lang="ko-KR" altLang="en-US" dirty="0"/>
              <a:t>전체 구조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6701855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496944" cy="548680"/>
          </a:xfrm>
        </p:spPr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4.3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컨볼루션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신경망</a:t>
            </a:r>
            <a:r>
              <a:rPr lang="en-US" altLang="ko-KR" baseline="30000" dirty="0">
                <a:solidFill>
                  <a:srgbClr val="0000FF"/>
                </a:solidFill>
              </a:rPr>
              <a:t>CNN</a:t>
            </a:r>
            <a:r>
              <a:rPr lang="en-US" altLang="ko-KR" baseline="30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(convolutional neural network)</a:t>
            </a:r>
            <a:endParaRPr lang="ko-KR" altLang="en-US" baseline="30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908720"/>
            <a:ext cx="4392488" cy="5688632"/>
          </a:xfrm>
        </p:spPr>
        <p:txBody>
          <a:bodyPr/>
          <a:lstStyle/>
          <a:p>
            <a:r>
              <a:rPr lang="en-US" altLang="ko-KR" dirty="0"/>
              <a:t>DMLP</a:t>
            </a:r>
            <a:r>
              <a:rPr lang="ko-KR" altLang="en-US" dirty="0"/>
              <a:t>와 </a:t>
            </a:r>
            <a:r>
              <a:rPr lang="en-US" altLang="ko-KR" dirty="0"/>
              <a:t>CNN</a:t>
            </a:r>
            <a:r>
              <a:rPr lang="ko-KR" altLang="en-US" dirty="0"/>
              <a:t>의 비교</a:t>
            </a:r>
            <a:endParaRPr lang="en-US" altLang="ko-KR" dirty="0"/>
          </a:p>
          <a:p>
            <a:pPr lvl="1"/>
            <a:r>
              <a:rPr lang="en-US" altLang="ko-KR" dirty="0"/>
              <a:t>DMLP</a:t>
            </a:r>
          </a:p>
          <a:p>
            <a:pPr lvl="2"/>
            <a:r>
              <a:rPr lang="ko-KR" altLang="en-US" dirty="0"/>
              <a:t>완전연결 구조로 높은 복잡도</a:t>
            </a:r>
            <a:endParaRPr lang="en-US" altLang="ko-KR" dirty="0"/>
          </a:p>
          <a:p>
            <a:pPr lvl="2"/>
            <a:r>
              <a:rPr lang="ko-KR" altLang="en-US" dirty="0"/>
              <a:t>학습이 매우 느리고 과잉적합 우려</a:t>
            </a:r>
            <a:endParaRPr lang="en-US" altLang="ko-KR" dirty="0"/>
          </a:p>
          <a:p>
            <a:pPr lvl="1"/>
            <a:r>
              <a:rPr lang="en-US" altLang="ko-KR" dirty="0"/>
              <a:t>CNN</a:t>
            </a:r>
          </a:p>
          <a:p>
            <a:pPr lvl="2" algn="just"/>
            <a:r>
              <a:rPr lang="ko-KR" altLang="en-US" dirty="0" err="1"/>
              <a:t>컨볼루션</a:t>
            </a:r>
            <a:r>
              <a:rPr lang="en-US" altLang="ko-KR" dirty="0"/>
              <a:t> </a:t>
            </a:r>
            <a:r>
              <a:rPr lang="ko-KR" altLang="en-US" dirty="0"/>
              <a:t>연산을 이용한 부분연결</a:t>
            </a:r>
            <a:r>
              <a:rPr lang="en-US" altLang="ko-KR" dirty="0"/>
              <a:t>(</a:t>
            </a:r>
            <a:r>
              <a:rPr lang="ko-KR" altLang="en-US" dirty="0"/>
              <a:t>희소 연결</a:t>
            </a:r>
            <a:r>
              <a:rPr lang="en-US" altLang="ko-KR" dirty="0"/>
              <a:t>)</a:t>
            </a:r>
            <a:r>
              <a:rPr lang="ko-KR" altLang="en-US" dirty="0"/>
              <a:t> 구조로 복잡도 크게 낮춤</a:t>
            </a:r>
            <a:endParaRPr lang="en-US" altLang="ko-KR" dirty="0"/>
          </a:p>
          <a:p>
            <a:pPr lvl="2"/>
            <a:r>
              <a:rPr lang="ko-KR" altLang="en-US" dirty="0" err="1"/>
              <a:t>컨볼루션</a:t>
            </a:r>
            <a:r>
              <a:rPr lang="ko-KR" altLang="en-US" dirty="0"/>
              <a:t> 연산은 좋은 특징 추출</a:t>
            </a:r>
            <a:endParaRPr lang="en-US" altLang="ko-KR" dirty="0"/>
          </a:p>
          <a:p>
            <a:r>
              <a:rPr lang="en-US" altLang="ko-KR" dirty="0"/>
              <a:t>CNN</a:t>
            </a:r>
          </a:p>
          <a:p>
            <a:pPr lvl="1"/>
            <a:r>
              <a:rPr lang="ko-KR" altLang="en-US" dirty="0"/>
              <a:t>격자 구조</a:t>
            </a:r>
            <a:r>
              <a:rPr lang="en-US" altLang="ko-KR" dirty="0"/>
              <a:t>(</a:t>
            </a:r>
            <a:r>
              <a:rPr lang="ko-KR" altLang="en-US" dirty="0"/>
              <a:t>영상</a:t>
            </a:r>
            <a:r>
              <a:rPr lang="en-US" altLang="ko-KR" dirty="0"/>
              <a:t>, </a:t>
            </a:r>
            <a:r>
              <a:rPr lang="ko-KR" altLang="en-US" dirty="0"/>
              <a:t>음성 등</a:t>
            </a:r>
            <a:r>
              <a:rPr lang="en-US" altLang="ko-KR" dirty="0"/>
              <a:t>)</a:t>
            </a:r>
            <a:r>
              <a:rPr lang="ko-KR" altLang="en-US" dirty="0"/>
              <a:t>를 갖는 데이터에 적합</a:t>
            </a:r>
            <a:endParaRPr lang="en-US" altLang="ko-KR" dirty="0"/>
          </a:p>
          <a:p>
            <a:pPr lvl="1"/>
            <a:r>
              <a:rPr lang="ko-KR" altLang="en-US" dirty="0" err="1"/>
              <a:t>수용장은</a:t>
            </a:r>
            <a:r>
              <a:rPr lang="en-US" altLang="ko-KR" baseline="30000" dirty="0"/>
              <a:t>receptive field</a:t>
            </a:r>
            <a:r>
              <a:rPr lang="en-US" altLang="ko-KR" dirty="0"/>
              <a:t> </a:t>
            </a:r>
            <a:r>
              <a:rPr lang="ko-KR" altLang="en-US" dirty="0"/>
              <a:t>인간시각과 유사</a:t>
            </a:r>
            <a:endParaRPr lang="en-US" altLang="ko-KR" dirty="0"/>
          </a:p>
          <a:p>
            <a:pPr lvl="1"/>
            <a:r>
              <a:rPr lang="ko-KR" altLang="en-US" dirty="0"/>
              <a:t>가변 크기의 입력 처리 가능</a:t>
            </a:r>
            <a:endParaRPr lang="en-US" altLang="ko-KR" dirty="0"/>
          </a:p>
          <a:p>
            <a:pPr lvl="2"/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1700808"/>
            <a:ext cx="4110326" cy="3960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420586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4.3.1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컨볼루션층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764704"/>
            <a:ext cx="8784976" cy="5832648"/>
          </a:xfrm>
        </p:spPr>
        <p:txBody>
          <a:bodyPr/>
          <a:lstStyle/>
          <a:p>
            <a:r>
              <a:rPr lang="ko-KR" altLang="en-US" dirty="0" err="1"/>
              <a:t>컨볼루션</a:t>
            </a:r>
            <a:r>
              <a:rPr lang="ko-KR" altLang="en-US" dirty="0"/>
              <a:t> 연산</a:t>
            </a:r>
            <a:endParaRPr lang="en-US" altLang="ko-KR" dirty="0"/>
          </a:p>
          <a:p>
            <a:pPr lvl="1"/>
            <a:r>
              <a:rPr lang="ko-KR" altLang="en-US" dirty="0" err="1"/>
              <a:t>컨볼루션은</a:t>
            </a:r>
            <a:r>
              <a:rPr lang="ko-KR" altLang="en-US" dirty="0"/>
              <a:t> 해당하는 요소끼리 곱하고 결과를 모두 더하는 선형 연산</a:t>
            </a:r>
            <a:endParaRPr lang="en-US" altLang="ko-KR" dirty="0"/>
          </a:p>
          <a:p>
            <a:pPr lvl="1"/>
            <a:r>
              <a:rPr lang="ko-KR" altLang="en-US" dirty="0"/>
              <a:t>식 </a:t>
            </a:r>
            <a:r>
              <a:rPr lang="en-US" altLang="ko-KR" dirty="0"/>
              <a:t>(4.10)</a:t>
            </a:r>
            <a:r>
              <a:rPr lang="ko-KR" altLang="en-US" dirty="0"/>
              <a:t>과 식 </a:t>
            </a:r>
            <a:r>
              <a:rPr lang="en-US" altLang="ko-KR" dirty="0"/>
              <a:t>(4.11)</a:t>
            </a:r>
            <a:r>
              <a:rPr lang="ko-KR" altLang="en-US" dirty="0"/>
              <a:t>에서  </a:t>
            </a:r>
            <a:r>
              <a:rPr lang="en-US" altLang="ko-KR" i="1" dirty="0">
                <a:latin typeface="Times New Roman" pitchFamily="18" charset="0"/>
                <a:cs typeface="Times New Roman" pitchFamily="18" charset="0"/>
              </a:rPr>
              <a:t>u</a:t>
            </a:r>
            <a:r>
              <a:rPr lang="ko-KR" altLang="en-US" dirty="0">
                <a:latin typeface="Times New Roman" pitchFamily="18" charset="0"/>
                <a:cs typeface="Times New Roman" pitchFamily="18" charset="0"/>
              </a:rPr>
              <a:t>는</a:t>
            </a:r>
            <a:r>
              <a:rPr lang="en-US" altLang="ko-KR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ko-KR" altLang="en-US" dirty="0" err="1">
                <a:latin typeface="Times New Roman" pitchFamily="18" charset="0"/>
                <a:cs typeface="Times New Roman" pitchFamily="18" charset="0"/>
              </a:rPr>
              <a:t>커널</a:t>
            </a:r>
            <a:r>
              <a:rPr lang="en-US" altLang="ko-KR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altLang="ko-KR" i="1" dirty="0">
                <a:latin typeface="Times New Roman" pitchFamily="18" charset="0"/>
                <a:cs typeface="Times New Roman" pitchFamily="18" charset="0"/>
              </a:rPr>
              <a:t>z</a:t>
            </a:r>
            <a:r>
              <a:rPr lang="ko-KR" altLang="en-US" dirty="0">
                <a:latin typeface="Times New Roman" pitchFamily="18" charset="0"/>
                <a:cs typeface="Times New Roman" pitchFamily="18" charset="0"/>
              </a:rPr>
              <a:t>는 입력</a:t>
            </a:r>
            <a:r>
              <a:rPr lang="en-US" altLang="ko-KR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altLang="ko-KR" i="1" dirty="0">
                <a:latin typeface="Times New Roman" pitchFamily="18" charset="0"/>
                <a:cs typeface="Times New Roman" pitchFamily="18" charset="0"/>
              </a:rPr>
              <a:t>s</a:t>
            </a:r>
            <a:r>
              <a:rPr lang="ko-KR" altLang="en-US" dirty="0">
                <a:latin typeface="Times New Roman" pitchFamily="18" charset="0"/>
                <a:cs typeface="Times New Roman" pitchFamily="18" charset="0"/>
              </a:rPr>
              <a:t>는 </a:t>
            </a:r>
            <a:r>
              <a:rPr lang="ko-KR" altLang="en-US" dirty="0"/>
              <a:t>출력</a:t>
            </a:r>
            <a:r>
              <a:rPr lang="en-US" altLang="ko-KR" dirty="0"/>
              <a:t>(</a:t>
            </a:r>
            <a:r>
              <a:rPr lang="ko-KR" altLang="en-US" dirty="0"/>
              <a:t>특징 </a:t>
            </a:r>
            <a:r>
              <a:rPr lang="ko-KR" altLang="en-US" dirty="0" err="1"/>
              <a:t>맵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3986910"/>
            <a:ext cx="7608416" cy="25242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117" y="1988840"/>
            <a:ext cx="5688632" cy="7700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117" y="2989323"/>
            <a:ext cx="5760640" cy="678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397412" y="2145263"/>
            <a:ext cx="1440160" cy="4572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en-US" altLang="ko-KR" dirty="0"/>
              <a:t>1</a:t>
            </a:r>
            <a:r>
              <a:rPr lang="ko-KR" altLang="en-US" dirty="0"/>
              <a:t>차원 입력</a:t>
            </a:r>
          </a:p>
        </p:txBody>
      </p:sp>
      <p:cxnSp>
        <p:nvCxnSpPr>
          <p:cNvPr id="6" name="직선 화살표 연결선 5"/>
          <p:cNvCxnSpPr>
            <a:stCxn id="4" idx="1"/>
          </p:cNvCxnSpPr>
          <p:nvPr/>
        </p:nvCxnSpPr>
        <p:spPr>
          <a:xfrm flipH="1">
            <a:off x="6732240" y="2373863"/>
            <a:ext cx="665172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397412" y="3082483"/>
            <a:ext cx="1440160" cy="4572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en-US" altLang="ko-KR" dirty="0"/>
              <a:t>2</a:t>
            </a:r>
            <a:r>
              <a:rPr lang="ko-KR" altLang="en-US" dirty="0"/>
              <a:t>차원 입력</a:t>
            </a:r>
          </a:p>
        </p:txBody>
      </p:sp>
      <p:cxnSp>
        <p:nvCxnSpPr>
          <p:cNvPr id="11" name="직선 화살표 연결선 10"/>
          <p:cNvCxnSpPr>
            <a:stCxn id="10" idx="1"/>
          </p:cNvCxnSpPr>
          <p:nvPr/>
        </p:nvCxnSpPr>
        <p:spPr>
          <a:xfrm flipH="1">
            <a:off x="6732240" y="3311083"/>
            <a:ext cx="665172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70756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4.3.1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컨볼루션층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764704"/>
            <a:ext cx="8784976" cy="5832648"/>
          </a:xfrm>
        </p:spPr>
        <p:txBody>
          <a:bodyPr/>
          <a:lstStyle/>
          <a:p>
            <a:r>
              <a:rPr lang="ko-KR" altLang="en-US" dirty="0"/>
              <a:t>덧대기</a:t>
            </a:r>
            <a:endParaRPr lang="en-US" altLang="ko-KR" dirty="0"/>
          </a:p>
          <a:p>
            <a:pPr lvl="1"/>
            <a:r>
              <a:rPr lang="ko-KR" altLang="en-US"/>
              <a:t>가장자리에서 영상의 크기가 </a:t>
            </a:r>
            <a:r>
              <a:rPr lang="ko-KR" altLang="en-US" dirty="0"/>
              <a:t>줄어드는 효과 방지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  <a:p>
            <a:r>
              <a:rPr lang="ko-KR" altLang="en-US" dirty="0"/>
              <a:t>바이어스 추가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628800"/>
            <a:ext cx="5106113" cy="18271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4149080"/>
            <a:ext cx="7072858" cy="24029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59311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PREVIEW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err="1"/>
              <a:t>딥러닝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다층 </a:t>
            </a:r>
            <a:r>
              <a:rPr lang="ko-KR" altLang="en-US" dirty="0" err="1"/>
              <a:t>퍼셉트론에</a:t>
            </a:r>
            <a:r>
              <a:rPr lang="ko-KR" altLang="en-US" dirty="0"/>
              <a:t> </a:t>
            </a:r>
            <a:r>
              <a:rPr lang="ko-KR" altLang="en-US" dirty="0" err="1"/>
              <a:t>은닉층을</a:t>
            </a:r>
            <a:r>
              <a:rPr lang="ko-KR" altLang="en-US" dirty="0"/>
              <a:t> 여러 개 추가하면 깊은 신경망이 됨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 err="1"/>
              <a:t>딥러닝은</a:t>
            </a:r>
            <a:r>
              <a:rPr lang="ko-KR" altLang="en-US" dirty="0"/>
              <a:t> 깊은 신경망을 학습시키는 알고리즘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 err="1"/>
              <a:t>딥러닝은</a:t>
            </a:r>
            <a:r>
              <a:rPr lang="ko-KR" altLang="en-US" dirty="0"/>
              <a:t> 새로운 응용을 창출하고 인공지능 제품의 성능을 획기적으로 향상 </a:t>
            </a:r>
            <a:r>
              <a:rPr lang="en-US" altLang="ko-KR" dirty="0">
                <a:sym typeface="Wingdings" pitchFamily="2" charset="2"/>
              </a:rPr>
              <a:t> </a:t>
            </a:r>
            <a:r>
              <a:rPr lang="ko-KR" altLang="en-US" dirty="0">
                <a:sym typeface="Wingdings" pitchFamily="2" charset="2"/>
              </a:rPr>
              <a:t>현대 기계 학습을 주도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3223554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4.3.1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컨볼루션층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764704"/>
            <a:ext cx="5400600" cy="5832648"/>
          </a:xfrm>
        </p:spPr>
        <p:txBody>
          <a:bodyPr/>
          <a:lstStyle/>
          <a:p>
            <a:r>
              <a:rPr lang="ko-KR" altLang="en-US" dirty="0"/>
              <a:t>가중치 공유</a:t>
            </a:r>
            <a:r>
              <a:rPr lang="en-US" altLang="ko-KR" dirty="0"/>
              <a:t>(</a:t>
            </a:r>
            <a:r>
              <a:rPr lang="ko-KR" altLang="en-US" dirty="0"/>
              <a:t>묶인 가중치</a:t>
            </a:r>
            <a:r>
              <a:rPr lang="en-US" altLang="ko-KR" dirty="0"/>
              <a:t>)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모든 </a:t>
            </a:r>
            <a:r>
              <a:rPr lang="ko-KR" altLang="en-US" dirty="0" err="1"/>
              <a:t>노드가</a:t>
            </a:r>
            <a:r>
              <a:rPr lang="ko-KR" altLang="en-US" dirty="0"/>
              <a:t> 동일한 </a:t>
            </a:r>
            <a:r>
              <a:rPr lang="ko-KR" altLang="en-US" dirty="0" err="1"/>
              <a:t>커널을</a:t>
            </a:r>
            <a:r>
              <a:rPr lang="ko-KR" altLang="en-US" dirty="0"/>
              <a:t> 사용</a:t>
            </a:r>
            <a:r>
              <a:rPr lang="en-US" altLang="ko-KR" dirty="0"/>
              <a:t>(</a:t>
            </a:r>
            <a:r>
              <a:rPr lang="ko-KR" altLang="en-US" dirty="0"/>
              <a:t>즉 가중치를 공유</a:t>
            </a:r>
            <a:r>
              <a:rPr lang="en-US" altLang="ko-KR" dirty="0"/>
              <a:t>)</a:t>
            </a:r>
            <a:r>
              <a:rPr lang="ko-KR" altLang="en-US" dirty="0"/>
              <a:t>하므로 매개변수는 </a:t>
            </a:r>
            <a:r>
              <a:rPr lang="en-US" altLang="ko-KR" dirty="0"/>
              <a:t>3</a:t>
            </a:r>
            <a:r>
              <a:rPr lang="ko-KR" altLang="en-US" dirty="0"/>
              <a:t>개에 불과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모델의 복잡도가 크게 낮아짐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1034278"/>
            <a:ext cx="2641286" cy="49790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365277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4.3.1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컨볼루션층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764704"/>
            <a:ext cx="8784976" cy="5832648"/>
          </a:xfrm>
        </p:spPr>
        <p:txBody>
          <a:bodyPr/>
          <a:lstStyle/>
          <a:p>
            <a:r>
              <a:rPr lang="ko-KR" altLang="en-US" dirty="0"/>
              <a:t>다중 특징 </a:t>
            </a:r>
            <a:r>
              <a:rPr lang="ko-KR" altLang="en-US" dirty="0" err="1"/>
              <a:t>맵</a:t>
            </a:r>
            <a:r>
              <a:rPr lang="ko-KR" altLang="en-US" dirty="0"/>
              <a:t> 추출</a:t>
            </a:r>
            <a:endParaRPr lang="en-US" altLang="ko-KR" dirty="0"/>
          </a:p>
          <a:p>
            <a:pPr lvl="1"/>
            <a:r>
              <a:rPr lang="ko-KR" altLang="en-US" dirty="0" err="1"/>
              <a:t>커널의</a:t>
            </a:r>
            <a:r>
              <a:rPr lang="ko-KR" altLang="en-US" dirty="0"/>
              <a:t> 값에 따라 </a:t>
            </a:r>
            <a:r>
              <a:rPr lang="ko-KR" altLang="en-US" dirty="0" err="1"/>
              <a:t>커널이</a:t>
            </a:r>
            <a:r>
              <a:rPr lang="ko-KR" altLang="en-US" dirty="0"/>
              <a:t> 추출하는 특징이 달라짐</a:t>
            </a:r>
            <a:endParaRPr lang="en-US" altLang="ko-KR" dirty="0"/>
          </a:p>
          <a:p>
            <a:pPr lvl="1"/>
            <a:r>
              <a:rPr lang="ko-KR" altLang="en-US" dirty="0"/>
              <a:t>예</a:t>
            </a:r>
            <a:r>
              <a:rPr lang="en-US" altLang="ko-KR" dirty="0"/>
              <a:t>)                </a:t>
            </a:r>
            <a:r>
              <a:rPr lang="ko-KR" altLang="en-US" dirty="0"/>
              <a:t>수직방향</a:t>
            </a:r>
            <a:r>
              <a:rPr lang="en-US" altLang="ko-KR" dirty="0"/>
              <a:t>,                    </a:t>
            </a:r>
            <a:r>
              <a:rPr lang="ko-KR" altLang="en-US" dirty="0"/>
              <a:t>수평방향 에지 추출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따라서 하나의 </a:t>
            </a:r>
            <a:r>
              <a:rPr lang="ko-KR" altLang="en-US" dirty="0" err="1"/>
              <a:t>커널만</a:t>
            </a:r>
            <a:r>
              <a:rPr lang="ko-KR" altLang="en-US" dirty="0"/>
              <a:t> 사용하면 너무 빈약한 특징이 추출됨</a:t>
            </a:r>
            <a:endParaRPr lang="en-US" altLang="ko-KR" dirty="0"/>
          </a:p>
          <a:p>
            <a:pPr lvl="1"/>
            <a:r>
              <a:rPr lang="en-US" altLang="ko-KR" dirty="0"/>
              <a:t>[</a:t>
            </a:r>
            <a:r>
              <a:rPr lang="ko-KR" altLang="en-US" dirty="0"/>
              <a:t>그림 </a:t>
            </a:r>
            <a:r>
              <a:rPr lang="en-US" altLang="ko-KR" dirty="0"/>
              <a:t>4-10]</a:t>
            </a:r>
            <a:r>
              <a:rPr lang="ko-KR" altLang="en-US" dirty="0"/>
              <a:t>은 </a:t>
            </a:r>
            <a:r>
              <a:rPr lang="en-US" altLang="ko-KR" dirty="0"/>
              <a:t>3</a:t>
            </a:r>
            <a:r>
              <a:rPr lang="ko-KR" altLang="en-US" dirty="0"/>
              <a:t>개 </a:t>
            </a:r>
            <a:r>
              <a:rPr lang="ko-KR" altLang="en-US" dirty="0" err="1"/>
              <a:t>커널을</a:t>
            </a:r>
            <a:r>
              <a:rPr lang="ko-KR" altLang="en-US" dirty="0"/>
              <a:t> 사용하여 </a:t>
            </a:r>
            <a:r>
              <a:rPr lang="en-US" altLang="ko-KR" dirty="0"/>
              <a:t>3</a:t>
            </a:r>
            <a:r>
              <a:rPr lang="ko-KR" altLang="en-US" dirty="0"/>
              <a:t>개 특징 </a:t>
            </a:r>
            <a:r>
              <a:rPr lang="ko-KR" altLang="en-US" dirty="0" err="1"/>
              <a:t>맵을</a:t>
            </a:r>
            <a:r>
              <a:rPr lang="ko-KR" altLang="en-US" dirty="0"/>
              <a:t> 추출하는 상황</a:t>
            </a:r>
            <a:endParaRPr lang="en-US" altLang="ko-KR" dirty="0"/>
          </a:p>
          <a:p>
            <a:pPr lvl="1"/>
            <a:r>
              <a:rPr lang="ko-KR" altLang="en-US" dirty="0"/>
              <a:t>실제로는 수십</a:t>
            </a:r>
            <a:r>
              <a:rPr lang="en-US" altLang="ko-KR" dirty="0"/>
              <a:t>~</a:t>
            </a:r>
            <a:r>
              <a:rPr lang="ko-KR" altLang="en-US" dirty="0"/>
              <a:t>수백 개의 </a:t>
            </a:r>
            <a:r>
              <a:rPr lang="ko-KR" altLang="en-US" dirty="0" err="1"/>
              <a:t>커널을</a:t>
            </a:r>
            <a:r>
              <a:rPr lang="ko-KR" altLang="en-US" dirty="0"/>
              <a:t> 사용</a:t>
            </a:r>
            <a:endParaRPr lang="en-US" altLang="ko-KR" dirty="0"/>
          </a:p>
          <a:p>
            <a:pPr lvl="1"/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  <a:p>
            <a:pPr lvl="1"/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  <a:p>
            <a:endParaRPr lang="en-US" altLang="ko-KR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628800"/>
            <a:ext cx="984414" cy="5760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1633719"/>
            <a:ext cx="1246133" cy="571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39" y="3525908"/>
            <a:ext cx="4468499" cy="297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147530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4.3.1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컨볼루션층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>
              <a:xfrm>
                <a:off x="179512" y="764704"/>
                <a:ext cx="8784976" cy="5832648"/>
              </a:xfrm>
            </p:spPr>
            <p:txBody>
              <a:bodyPr/>
              <a:lstStyle/>
              <a:p>
                <a:r>
                  <a:rPr lang="ko-KR" altLang="en-US" dirty="0"/>
                  <a:t>특징 학습</a:t>
                </a: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 err="1"/>
                  <a:t>커널을</a:t>
                </a:r>
                <a:r>
                  <a:rPr lang="ko-KR" altLang="en-US" dirty="0"/>
                  <a:t> 사람이 설계하지 않고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학습으로 알아냄</a:t>
                </a:r>
                <a:endParaRPr lang="en-US" altLang="ko-KR" dirty="0"/>
              </a:p>
              <a:p>
                <a:pPr lvl="2">
                  <a:lnSpc>
                    <a:spcPct val="150000"/>
                  </a:lnSpc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𝑢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𝑖</m:t>
                        </m:r>
                      </m:sub>
                      <m:sup>
                        <m:r>
                          <a:rPr lang="en-US" altLang="ko-KR" b="0" i="1" smtClean="0">
                            <a:latin typeface="Cambria Math"/>
                          </a:rPr>
                          <m:t>𝑘</m:t>
                        </m:r>
                      </m:sup>
                    </m:sSubSup>
                  </m:oMath>
                </a14:m>
                <a:r>
                  <a:rPr lang="ko-KR" altLang="en-US" dirty="0"/>
                  <a:t>는 </a:t>
                </a:r>
                <a:r>
                  <a:rPr lang="en-US" altLang="ko-KR" i="1" dirty="0">
                    <a:latin typeface="Times New Roman" pitchFamily="18" charset="0"/>
                    <a:cs typeface="Times New Roman" pitchFamily="18" charset="0"/>
                  </a:rPr>
                  <a:t>k</a:t>
                </a:r>
                <a:r>
                  <a:rPr lang="ko-KR" altLang="en-US" dirty="0">
                    <a:latin typeface="Times New Roman" pitchFamily="18" charset="0"/>
                    <a:cs typeface="Times New Roman" pitchFamily="18" charset="0"/>
                  </a:rPr>
                  <a:t>번째 </a:t>
                </a:r>
                <a:r>
                  <a:rPr lang="ko-KR" altLang="en-US" dirty="0" err="1">
                    <a:latin typeface="Times New Roman" pitchFamily="18" charset="0"/>
                    <a:cs typeface="Times New Roman" pitchFamily="18" charset="0"/>
                  </a:rPr>
                  <a:t>커널의</a:t>
                </a:r>
                <a:r>
                  <a:rPr lang="ko-KR" altLang="en-US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altLang="ko-KR" i="1" dirty="0">
                    <a:latin typeface="Times New Roman" pitchFamily="18" charset="0"/>
                    <a:cs typeface="Times New Roman" pitchFamily="18" charset="0"/>
                  </a:rPr>
                  <a:t>i</a:t>
                </a:r>
                <a:r>
                  <a:rPr lang="ko-KR" altLang="en-US" dirty="0"/>
                  <a:t>번째 매개변수 </a:t>
                </a: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/>
                  <a:t>예</a:t>
                </a:r>
                <a:r>
                  <a:rPr lang="en-US" altLang="ko-KR" dirty="0"/>
                  <a:t>) 2</a:t>
                </a:r>
                <a:r>
                  <a:rPr lang="ko-KR" altLang="en-US" dirty="0"/>
                  <a:t>차원 영상이 </a:t>
                </a:r>
                <a:r>
                  <a:rPr lang="en-US" altLang="ko-KR" dirty="0"/>
                  <a:t>7*7 </a:t>
                </a:r>
                <a:r>
                  <a:rPr lang="ko-KR" altLang="en-US" dirty="0" err="1"/>
                  <a:t>커널을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64</a:t>
                </a:r>
                <a:r>
                  <a:rPr lang="ko-KR" altLang="en-US" dirty="0"/>
                  <a:t>개 사용한다면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학습은 </a:t>
                </a:r>
                <a:r>
                  <a:rPr lang="en-US" altLang="ko-KR" dirty="0"/>
                  <a:t>(7*7+1)*64=3200</a:t>
                </a:r>
                <a:r>
                  <a:rPr lang="ko-KR" altLang="en-US" dirty="0"/>
                  <a:t>개의 매개변수를 찾아내야 함</a:t>
                </a: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r>
                  <a:rPr lang="en-US" altLang="ko-KR" dirty="0"/>
                  <a:t>DMLP</a:t>
                </a:r>
                <a:r>
                  <a:rPr lang="ko-KR" altLang="en-US" dirty="0"/>
                  <a:t>와 마찬가지로 오류 </a:t>
                </a:r>
                <a:r>
                  <a:rPr lang="ko-KR" altLang="en-US" dirty="0" err="1"/>
                  <a:t>역전파로</a:t>
                </a:r>
                <a:r>
                  <a:rPr lang="ko-KR" altLang="en-US" dirty="0"/>
                  <a:t> </a:t>
                </a:r>
                <a:r>
                  <a:rPr lang="ko-KR" altLang="en-US" dirty="0" err="1"/>
                  <a:t>커널을</a:t>
                </a:r>
                <a:r>
                  <a:rPr lang="ko-KR" altLang="en-US" dirty="0"/>
                  <a:t> 학습함</a:t>
                </a:r>
                <a:endParaRPr lang="en-US" altLang="ko-KR" dirty="0"/>
              </a:p>
              <a:p>
                <a:pPr marL="266700" lvl="1" indent="0">
                  <a:buNone/>
                </a:pPr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marL="266700" lvl="1" indent="0">
                  <a:buNone/>
                </a:pPr>
                <a:endParaRPr lang="en-US" altLang="ko-KR" dirty="0"/>
              </a:p>
              <a:p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xfrm>
                <a:off x="179512" y="764704"/>
                <a:ext cx="8784976" cy="5832648"/>
              </a:xfrm>
              <a:blipFill rotWithShape="1">
                <a:blip r:embed="rId2"/>
                <a:stretch>
                  <a:fillRect l="-5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954775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4.3.1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컨볼루션층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764704"/>
            <a:ext cx="8784976" cy="5832648"/>
          </a:xfrm>
        </p:spPr>
        <p:txBody>
          <a:bodyPr/>
          <a:lstStyle/>
          <a:p>
            <a:r>
              <a:rPr lang="ko-KR" altLang="en-US" dirty="0" err="1"/>
              <a:t>컨볼루션</a:t>
            </a:r>
            <a:r>
              <a:rPr lang="ko-KR" altLang="en-US" dirty="0"/>
              <a:t> 연산에 따른 </a:t>
            </a:r>
            <a:r>
              <a:rPr lang="en-US" altLang="ko-KR" dirty="0"/>
              <a:t>CNN</a:t>
            </a:r>
            <a:r>
              <a:rPr lang="ko-KR" altLang="en-US" dirty="0"/>
              <a:t>의 특성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이동에 </a:t>
            </a:r>
            <a:r>
              <a:rPr lang="ko-KR" altLang="en-US" dirty="0" err="1"/>
              <a:t>동변</a:t>
            </a:r>
            <a:r>
              <a:rPr lang="en-US" altLang="ko-KR" dirty="0"/>
              <a:t>(</a:t>
            </a:r>
            <a:r>
              <a:rPr lang="ko-KR" altLang="en-US" dirty="0"/>
              <a:t>신호가 이동하면 이동 정보가 그대로 특징 </a:t>
            </a:r>
            <a:r>
              <a:rPr lang="ko-KR" altLang="en-US" dirty="0" err="1"/>
              <a:t>맵에</a:t>
            </a:r>
            <a:r>
              <a:rPr lang="ko-KR" altLang="en-US" dirty="0"/>
              <a:t> 반영</a:t>
            </a:r>
            <a:r>
              <a:rPr lang="en-US" altLang="ko-KR" dirty="0"/>
              <a:t>) </a:t>
            </a:r>
            <a:r>
              <a:rPr lang="en-US" altLang="ko-KR" dirty="0">
                <a:sym typeface="Wingdings" pitchFamily="2" charset="2"/>
              </a:rPr>
              <a:t> </a:t>
            </a:r>
            <a:r>
              <a:rPr lang="ko-KR" altLang="en-US" dirty="0">
                <a:sym typeface="Wingdings" pitchFamily="2" charset="2"/>
              </a:rPr>
              <a:t>영상 인식에서 물체 이동이나 음성 인식에서 발음 지연에 효과적으로 대처</a:t>
            </a:r>
            <a:endParaRPr lang="en-US" altLang="ko-KR" dirty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sym typeface="Wingdings" pitchFamily="2" charset="2"/>
              </a:rPr>
              <a:t>병렬분산 구조</a:t>
            </a:r>
            <a:endParaRPr lang="en-US" altLang="ko-KR" dirty="0">
              <a:sym typeface="Wingdings" pitchFamily="2" charset="2"/>
            </a:endParaRPr>
          </a:p>
          <a:p>
            <a:pPr lvl="2">
              <a:lnSpc>
                <a:spcPct val="150000"/>
              </a:lnSpc>
            </a:pPr>
            <a:r>
              <a:rPr lang="ko-KR" altLang="en-US" dirty="0">
                <a:sym typeface="Wingdings" pitchFamily="2" charset="2"/>
              </a:rPr>
              <a:t>각 </a:t>
            </a:r>
            <a:r>
              <a:rPr lang="ko-KR" altLang="en-US" dirty="0" err="1">
                <a:sym typeface="Wingdings" pitchFamily="2" charset="2"/>
              </a:rPr>
              <a:t>노드는</a:t>
            </a:r>
            <a:r>
              <a:rPr lang="ko-KR" altLang="en-US" dirty="0">
                <a:sym typeface="Wingdings" pitchFamily="2" charset="2"/>
              </a:rPr>
              <a:t> 독립적으로 계산 가능하므로 병렬 구조</a:t>
            </a:r>
            <a:endParaRPr lang="en-US" altLang="ko-KR" dirty="0">
              <a:sym typeface="Wingdings" pitchFamily="2" charset="2"/>
            </a:endParaRPr>
          </a:p>
          <a:p>
            <a:pPr lvl="2">
              <a:lnSpc>
                <a:spcPct val="150000"/>
              </a:lnSpc>
            </a:pPr>
            <a:r>
              <a:rPr lang="ko-KR" altLang="en-US" dirty="0" err="1">
                <a:sym typeface="Wingdings" pitchFamily="2" charset="2"/>
              </a:rPr>
              <a:t>노드는</a:t>
            </a:r>
            <a:r>
              <a:rPr lang="ko-KR" altLang="en-US" dirty="0">
                <a:sym typeface="Wingdings" pitchFamily="2" charset="2"/>
              </a:rPr>
              <a:t> 깊은 층을 거치면서 전체에 영향을 미치므로 분산 구조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endParaRPr lang="en-US" altLang="ko-KR" dirty="0"/>
          </a:p>
          <a:p>
            <a:pPr lvl="1"/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  <a:p>
            <a:endParaRPr lang="en-US" altLang="ko-KR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204864"/>
            <a:ext cx="2931592" cy="19800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256" y="2852936"/>
            <a:ext cx="2016224" cy="35961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8517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4.3.1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컨볼루션층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764704"/>
            <a:ext cx="8784976" cy="583264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dirty="0"/>
              <a:t>큰 보폭에 의한 다운샘플링</a:t>
            </a:r>
            <a:endParaRPr lang="en-US" altLang="ko-KR" dirty="0"/>
          </a:p>
          <a:p>
            <a:pPr lvl="1"/>
            <a:r>
              <a:rPr lang="ko-KR" altLang="en-US" dirty="0"/>
              <a:t>지금까지는 모든 </a:t>
            </a:r>
            <a:r>
              <a:rPr lang="ko-KR" altLang="en-US" dirty="0" err="1"/>
              <a:t>화소에</a:t>
            </a:r>
            <a:r>
              <a:rPr lang="ko-KR" altLang="en-US" dirty="0"/>
              <a:t> </a:t>
            </a:r>
            <a:r>
              <a:rPr lang="ko-KR" altLang="en-US" dirty="0" err="1"/>
              <a:t>커널</a:t>
            </a:r>
            <a:r>
              <a:rPr lang="ko-KR" altLang="en-US" dirty="0"/>
              <a:t> 적용 </a:t>
            </a:r>
            <a:r>
              <a:rPr lang="en-US" altLang="ko-KR" dirty="0">
                <a:sym typeface="Wingdings" pitchFamily="2" charset="2"/>
              </a:rPr>
              <a:t> </a:t>
            </a:r>
            <a:r>
              <a:rPr lang="ko-KR" altLang="en-US" dirty="0">
                <a:sym typeface="Wingdings" pitchFamily="2" charset="2"/>
              </a:rPr>
              <a:t>보폭을 </a:t>
            </a:r>
            <a:r>
              <a:rPr lang="en-US" altLang="ko-KR" dirty="0">
                <a:sym typeface="Wingdings" pitchFamily="2" charset="2"/>
              </a:rPr>
              <a:t>1</a:t>
            </a:r>
            <a:r>
              <a:rPr lang="ko-KR" altLang="en-US" dirty="0">
                <a:sym typeface="Wingdings" pitchFamily="2" charset="2"/>
              </a:rPr>
              <a:t>로 설정한 셈</a:t>
            </a:r>
            <a:endParaRPr lang="en-US" altLang="ko-KR" dirty="0">
              <a:sym typeface="Wingdings" pitchFamily="2" charset="2"/>
            </a:endParaRPr>
          </a:p>
          <a:p>
            <a:pPr lvl="1"/>
            <a:r>
              <a:rPr lang="en-US" altLang="ko-KR" dirty="0"/>
              <a:t>[</a:t>
            </a:r>
            <a:r>
              <a:rPr lang="ko-KR" altLang="en-US" dirty="0"/>
              <a:t>그림 </a:t>
            </a:r>
            <a:r>
              <a:rPr lang="en-US" altLang="ko-KR" dirty="0"/>
              <a:t>4-13]</a:t>
            </a:r>
            <a:r>
              <a:rPr lang="ko-KR" altLang="en-US" dirty="0"/>
              <a:t>은 보폭이 </a:t>
            </a:r>
            <a:r>
              <a:rPr lang="en-US" altLang="ko-KR" dirty="0"/>
              <a:t>2</a:t>
            </a:r>
            <a:r>
              <a:rPr lang="ko-KR" altLang="en-US" dirty="0"/>
              <a:t>인 상황</a:t>
            </a:r>
            <a:endParaRPr lang="en-US" altLang="ko-KR" dirty="0"/>
          </a:p>
          <a:p>
            <a:pPr lvl="1"/>
            <a:r>
              <a:rPr lang="ko-KR" altLang="en-US" dirty="0"/>
              <a:t>일반적으로 보폭이 </a:t>
            </a:r>
            <a:r>
              <a:rPr lang="en-US" altLang="ko-KR" i="1" dirty="0">
                <a:latin typeface="Times New Roman" pitchFamily="18" charset="0"/>
                <a:cs typeface="Times New Roman" pitchFamily="18" charset="0"/>
              </a:rPr>
              <a:t>k</a:t>
            </a:r>
            <a:r>
              <a:rPr lang="ko-KR" altLang="en-US" dirty="0"/>
              <a:t>이면</a:t>
            </a:r>
            <a:r>
              <a:rPr lang="en-US" altLang="ko-KR" dirty="0"/>
              <a:t>, </a:t>
            </a:r>
            <a:r>
              <a:rPr lang="en-US" altLang="ko-KR" i="1" dirty="0">
                <a:latin typeface="Times New Roman" pitchFamily="18" charset="0"/>
                <a:cs typeface="Times New Roman" pitchFamily="18" charset="0"/>
              </a:rPr>
              <a:t>k</a:t>
            </a:r>
            <a:r>
              <a:rPr lang="ko-KR" altLang="en-US" dirty="0"/>
              <a:t>개</a:t>
            </a:r>
            <a:r>
              <a:rPr lang="en-US" altLang="ko-KR" dirty="0"/>
              <a:t> </a:t>
            </a:r>
            <a:r>
              <a:rPr lang="ko-KR" altLang="en-US" dirty="0"/>
              <a:t>마다</a:t>
            </a:r>
            <a:r>
              <a:rPr lang="en-US" altLang="ko-KR" dirty="0"/>
              <a:t> </a:t>
            </a:r>
            <a:r>
              <a:rPr lang="ko-KR" altLang="en-US" dirty="0"/>
              <a:t>하나씩 </a:t>
            </a:r>
            <a:r>
              <a:rPr lang="ko-KR" altLang="en-US" dirty="0" err="1"/>
              <a:t>샘플링하여</a:t>
            </a:r>
            <a:r>
              <a:rPr lang="ko-KR" altLang="en-US" dirty="0"/>
              <a:t> </a:t>
            </a:r>
            <a:r>
              <a:rPr lang="ko-KR" altLang="en-US" dirty="0" err="1"/>
              <a:t>커널</a:t>
            </a:r>
            <a:r>
              <a:rPr lang="ko-KR" altLang="en-US" dirty="0"/>
              <a:t> 적용</a:t>
            </a:r>
            <a:r>
              <a:rPr lang="en-US" altLang="ko-KR" dirty="0"/>
              <a:t> </a:t>
            </a:r>
            <a:r>
              <a:rPr lang="en-US" altLang="ko-KR" dirty="0">
                <a:sym typeface="Wingdings" pitchFamily="2" charset="2"/>
              </a:rPr>
              <a:t> 2</a:t>
            </a:r>
            <a:r>
              <a:rPr lang="ko-KR" altLang="en-US" dirty="0">
                <a:sym typeface="Wingdings" pitchFamily="2" charset="2"/>
              </a:rPr>
              <a:t>차원 영상의 경우 특징 </a:t>
            </a:r>
            <a:r>
              <a:rPr lang="ko-KR" altLang="en-US" dirty="0" err="1">
                <a:sym typeface="Wingdings" pitchFamily="2" charset="2"/>
              </a:rPr>
              <a:t>맵이</a:t>
            </a:r>
            <a:r>
              <a:rPr lang="ko-KR" altLang="en-US" dirty="0">
                <a:sym typeface="Wingdings" pitchFamily="2" charset="2"/>
              </a:rPr>
              <a:t> </a:t>
            </a:r>
            <a:r>
              <a:rPr lang="en-US" altLang="ko-KR" dirty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1/</a:t>
            </a:r>
            <a:r>
              <a:rPr lang="en-US" altLang="ko-KR" i="1" dirty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k</a:t>
            </a:r>
            <a:r>
              <a:rPr lang="en-US" altLang="ko-KR" baseline="30000" dirty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2</a:t>
            </a:r>
            <a:r>
              <a:rPr lang="ko-KR" altLang="en-US" dirty="0">
                <a:sym typeface="Wingdings" pitchFamily="2" charset="2"/>
              </a:rPr>
              <a:t>로 작아짐</a:t>
            </a:r>
            <a:endParaRPr lang="en-US" altLang="ko-KR" dirty="0"/>
          </a:p>
          <a:p>
            <a:pPr lvl="1"/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  <a:p>
            <a:endParaRPr lang="en-US" altLang="ko-KR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789" y="2708920"/>
            <a:ext cx="6682808" cy="30243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808104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4.3.1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컨볼루션층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764704"/>
            <a:ext cx="8784976" cy="583264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dirty="0" err="1"/>
              <a:t>텐서에</a:t>
            </a:r>
            <a:r>
              <a:rPr lang="ko-KR" altLang="en-US" dirty="0"/>
              <a:t> 적용</a:t>
            </a:r>
            <a:endParaRPr lang="en-US" altLang="ko-KR" dirty="0"/>
          </a:p>
          <a:p>
            <a:pPr lvl="1"/>
            <a:r>
              <a:rPr lang="en-US" altLang="ko-KR" dirty="0"/>
              <a:t>3</a:t>
            </a:r>
            <a:r>
              <a:rPr lang="ko-KR" altLang="en-US" dirty="0"/>
              <a:t>차원 이상의 구조에도 적용 가능</a:t>
            </a:r>
            <a:endParaRPr lang="en-US" altLang="ko-KR" dirty="0"/>
          </a:p>
          <a:p>
            <a:pPr lvl="2"/>
            <a:r>
              <a:rPr lang="ko-KR" altLang="en-US" dirty="0"/>
              <a:t>예</a:t>
            </a:r>
            <a:r>
              <a:rPr lang="en-US" altLang="ko-KR" dirty="0"/>
              <a:t>) RGB </a:t>
            </a:r>
            <a:r>
              <a:rPr lang="ko-KR" altLang="en-US" dirty="0"/>
              <a:t>컬러 영상은 </a:t>
            </a:r>
            <a:r>
              <a:rPr lang="en-US" altLang="ko-KR" dirty="0">
                <a:latin typeface="Times New Roman" pitchFamily="18" charset="0"/>
                <a:cs typeface="Times New Roman" pitchFamily="18" charset="0"/>
              </a:rPr>
              <a:t>3*</a:t>
            </a:r>
            <a:r>
              <a:rPr lang="en-US" altLang="ko-KR" i="1" dirty="0"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US" altLang="ko-KR" dirty="0">
                <a:latin typeface="Times New Roman" pitchFamily="18" charset="0"/>
                <a:cs typeface="Times New Roman" pitchFamily="18" charset="0"/>
              </a:rPr>
              <a:t>*</a:t>
            </a:r>
            <a:r>
              <a:rPr lang="en-US" altLang="ko-KR" i="1" dirty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ko-KR" altLang="en-US" dirty="0"/>
              <a:t>의 </a:t>
            </a:r>
            <a:r>
              <a:rPr lang="en-US" altLang="ko-KR" dirty="0"/>
              <a:t>3</a:t>
            </a:r>
            <a:r>
              <a:rPr lang="ko-KR" altLang="en-US" dirty="0"/>
              <a:t>차원 </a:t>
            </a:r>
            <a:r>
              <a:rPr lang="ko-KR" altLang="en-US" dirty="0" err="1"/>
              <a:t>텐서</a:t>
            </a:r>
            <a:r>
              <a:rPr lang="ko-KR" altLang="en-US" dirty="0"/>
              <a:t> </a:t>
            </a:r>
            <a:r>
              <a:rPr lang="en-US" altLang="ko-KR" dirty="0"/>
              <a:t>([</a:t>
            </a:r>
            <a:r>
              <a:rPr lang="ko-KR" altLang="en-US" dirty="0"/>
              <a:t>그림 </a:t>
            </a:r>
            <a:r>
              <a:rPr lang="en-US" altLang="ko-KR" dirty="0"/>
              <a:t>4-14])</a:t>
            </a:r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r>
              <a:rPr lang="ko-KR" altLang="en-US" dirty="0"/>
              <a:t>특징 </a:t>
            </a:r>
            <a:r>
              <a:rPr lang="ko-KR" altLang="en-US" dirty="0" err="1"/>
              <a:t>맵의</a:t>
            </a:r>
            <a:r>
              <a:rPr lang="ko-KR" altLang="en-US" dirty="0"/>
              <a:t> 회색 </a:t>
            </a:r>
            <a:r>
              <a:rPr lang="ko-KR" altLang="en-US" dirty="0" err="1"/>
              <a:t>노드의</a:t>
            </a:r>
            <a:r>
              <a:rPr lang="ko-KR" altLang="en-US" dirty="0"/>
              <a:t> 계산 예시</a:t>
            </a:r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  <a:p>
            <a:endParaRPr lang="en-US" altLang="ko-KR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017" y="1916832"/>
            <a:ext cx="6408712" cy="29183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017" y="5589240"/>
            <a:ext cx="6770340" cy="8742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933992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4.3.1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컨볼루션층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764704"/>
            <a:ext cx="8784976" cy="583264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dirty="0"/>
              <a:t>3</a:t>
            </a:r>
            <a:r>
              <a:rPr lang="ko-KR" altLang="en-US" dirty="0"/>
              <a:t>차원 구조의 데이터에 적용</a:t>
            </a:r>
            <a:endParaRPr lang="en-US" altLang="ko-KR" dirty="0"/>
          </a:p>
          <a:p>
            <a:pPr lvl="1"/>
            <a:r>
              <a:rPr lang="ko-KR" altLang="en-US" dirty="0"/>
              <a:t>채널이 </a:t>
            </a:r>
            <a:r>
              <a:rPr lang="en-US" altLang="ko-KR" i="1" dirty="0">
                <a:latin typeface="Times New Roman" pitchFamily="18" charset="0"/>
                <a:cs typeface="Times New Roman" pitchFamily="18" charset="0"/>
              </a:rPr>
              <a:t>k</a:t>
            </a:r>
            <a:r>
              <a:rPr lang="ko-KR" altLang="en-US" dirty="0">
                <a:latin typeface="Times New Roman" pitchFamily="18" charset="0"/>
                <a:cs typeface="Times New Roman" pitchFamily="18" charset="0"/>
              </a:rPr>
              <a:t>개</a:t>
            </a:r>
            <a:r>
              <a:rPr lang="ko-KR" altLang="en-US" dirty="0"/>
              <a:t>인 </a:t>
            </a:r>
            <a:r>
              <a:rPr lang="en-US" altLang="ko-KR" dirty="0"/>
              <a:t>3</a:t>
            </a:r>
            <a:r>
              <a:rPr lang="ko-KR" altLang="en-US" dirty="0"/>
              <a:t>차원 격자 구조</a:t>
            </a:r>
            <a:r>
              <a:rPr lang="en-US" altLang="ko-KR" dirty="0"/>
              <a:t>([</a:t>
            </a:r>
            <a:r>
              <a:rPr lang="ko-KR" altLang="en-US" dirty="0"/>
              <a:t>그림</a:t>
            </a:r>
            <a:r>
              <a:rPr lang="en-US" altLang="ko-KR" dirty="0"/>
              <a:t> 4-15(a)])</a:t>
            </a:r>
          </a:p>
          <a:p>
            <a:pPr lvl="2"/>
            <a:r>
              <a:rPr lang="en-US" altLang="ko-KR" dirty="0"/>
              <a:t>[</a:t>
            </a:r>
            <a:r>
              <a:rPr lang="ko-KR" altLang="en-US" dirty="0"/>
              <a:t>그림</a:t>
            </a:r>
            <a:r>
              <a:rPr lang="en-US" altLang="ko-KR" dirty="0"/>
              <a:t> 4-14]</a:t>
            </a:r>
            <a:r>
              <a:rPr lang="ko-KR" altLang="en-US" dirty="0"/>
              <a:t>를 블록 형태로 다시 그린 것 </a:t>
            </a:r>
            <a:r>
              <a:rPr lang="en-US" altLang="ko-KR" dirty="0"/>
              <a:t>(</a:t>
            </a:r>
            <a:r>
              <a:rPr lang="ko-KR" altLang="en-US" dirty="0"/>
              <a:t>예</a:t>
            </a:r>
            <a:r>
              <a:rPr lang="en-US" altLang="ko-KR" dirty="0"/>
              <a:t>, RGB </a:t>
            </a:r>
            <a:r>
              <a:rPr lang="ko-KR" altLang="en-US" dirty="0"/>
              <a:t>컬러 영상</a:t>
            </a:r>
            <a:r>
              <a:rPr lang="en-US" altLang="ko-KR" dirty="0"/>
              <a:t>)</a:t>
            </a:r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1"/>
            <a:r>
              <a:rPr lang="en-US" altLang="ko-KR" dirty="0"/>
              <a:t>4</a:t>
            </a:r>
            <a:r>
              <a:rPr lang="ko-KR" altLang="en-US" dirty="0"/>
              <a:t>차원 </a:t>
            </a:r>
            <a:r>
              <a:rPr lang="ko-KR" altLang="en-US" dirty="0" err="1"/>
              <a:t>텐서로</a:t>
            </a:r>
            <a:r>
              <a:rPr lang="ko-KR" altLang="en-US" dirty="0"/>
              <a:t> 표현하는 데이터 </a:t>
            </a:r>
            <a:r>
              <a:rPr lang="en-US" altLang="ko-KR" dirty="0"/>
              <a:t>([</a:t>
            </a:r>
            <a:r>
              <a:rPr lang="ko-KR" altLang="en-US" dirty="0"/>
              <a:t>그림 </a:t>
            </a:r>
            <a:r>
              <a:rPr lang="en-US" altLang="ko-KR" dirty="0"/>
              <a:t>4-15(b)])</a:t>
            </a:r>
          </a:p>
          <a:p>
            <a:pPr lvl="2"/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ko-KR" altLang="en-US" dirty="0"/>
              <a:t>컬러 동영상</a:t>
            </a:r>
            <a:r>
              <a:rPr lang="en-US" altLang="ko-KR" dirty="0"/>
              <a:t>(</a:t>
            </a:r>
            <a:r>
              <a:rPr lang="en-US" altLang="ko-KR" dirty="0">
                <a:latin typeface="Times New Roman" pitchFamily="18" charset="0"/>
                <a:cs typeface="Times New Roman" pitchFamily="18" charset="0"/>
              </a:rPr>
              <a:t>3*</a:t>
            </a:r>
            <a:r>
              <a:rPr lang="en-US" altLang="ko-KR" i="1" dirty="0"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altLang="ko-KR" dirty="0">
                <a:latin typeface="Times New Roman" pitchFamily="18" charset="0"/>
                <a:cs typeface="Times New Roman" pitchFamily="18" charset="0"/>
              </a:rPr>
              <a:t>*</a:t>
            </a:r>
            <a:r>
              <a:rPr lang="en-US" altLang="ko-KR" i="1" dirty="0"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US" altLang="ko-KR" dirty="0">
                <a:latin typeface="Times New Roman" pitchFamily="18" charset="0"/>
                <a:cs typeface="Times New Roman" pitchFamily="18" charset="0"/>
              </a:rPr>
              <a:t>*</a:t>
            </a:r>
            <a:r>
              <a:rPr lang="en-US" altLang="ko-KR" i="1" dirty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ko-KR" dirty="0"/>
              <a:t>), MRI </a:t>
            </a:r>
            <a:r>
              <a:rPr lang="ko-KR" altLang="en-US" dirty="0" err="1"/>
              <a:t>뇌영상</a:t>
            </a:r>
            <a:r>
              <a:rPr lang="en-US" altLang="ko-KR" dirty="0"/>
              <a:t> (</a:t>
            </a:r>
            <a:r>
              <a:rPr lang="en-US" altLang="ko-KR" dirty="0">
                <a:latin typeface="Times New Roman" pitchFamily="18" charset="0"/>
                <a:cs typeface="Times New Roman" pitchFamily="18" charset="0"/>
              </a:rPr>
              <a:t>1*</a:t>
            </a:r>
            <a:r>
              <a:rPr lang="en-US" altLang="ko-KR" i="1" dirty="0"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altLang="ko-KR" dirty="0">
                <a:latin typeface="Times New Roman" pitchFamily="18" charset="0"/>
                <a:cs typeface="Times New Roman" pitchFamily="18" charset="0"/>
              </a:rPr>
              <a:t>*</a:t>
            </a:r>
            <a:r>
              <a:rPr lang="en-US" altLang="ko-KR" i="1" dirty="0"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US" altLang="ko-KR" dirty="0">
                <a:latin typeface="Times New Roman" pitchFamily="18" charset="0"/>
                <a:cs typeface="Times New Roman" pitchFamily="18" charset="0"/>
              </a:rPr>
              <a:t>*</a:t>
            </a:r>
            <a:r>
              <a:rPr lang="en-US" altLang="ko-KR" i="1" dirty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ko-KR" dirty="0"/>
              <a:t>)</a:t>
            </a:r>
          </a:p>
          <a:p>
            <a:pPr lvl="2"/>
            <a:r>
              <a:rPr lang="en-US" altLang="ko-KR" i="1" dirty="0"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US" altLang="ko-KR" dirty="0">
                <a:latin typeface="Times New Roman" pitchFamily="18" charset="0"/>
                <a:cs typeface="Times New Roman" pitchFamily="18" charset="0"/>
              </a:rPr>
              <a:t>*</a:t>
            </a:r>
            <a:r>
              <a:rPr lang="en-US" altLang="ko-KR" i="1" dirty="0"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US" altLang="ko-KR" dirty="0">
                <a:latin typeface="Times New Roman" pitchFamily="18" charset="0"/>
                <a:cs typeface="Times New Roman" pitchFamily="18" charset="0"/>
              </a:rPr>
              <a:t>*</a:t>
            </a:r>
            <a:r>
              <a:rPr lang="en-US" altLang="ko-KR" i="1" dirty="0"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US" altLang="ko-KR" dirty="0">
                <a:latin typeface="Times New Roman" pitchFamily="18" charset="0"/>
                <a:cs typeface="Times New Roman" pitchFamily="18" charset="0"/>
              </a:rPr>
              <a:t>*</a:t>
            </a:r>
            <a:r>
              <a:rPr lang="en-US" altLang="ko-KR" i="1" dirty="0">
                <a:latin typeface="Times New Roman" pitchFamily="18" charset="0"/>
                <a:cs typeface="Times New Roman" pitchFamily="18" charset="0"/>
              </a:rPr>
              <a:t>h </a:t>
            </a:r>
            <a:r>
              <a:rPr lang="ko-KR" altLang="en-US" dirty="0" err="1"/>
              <a:t>커널을</a:t>
            </a:r>
            <a:r>
              <a:rPr lang="en-US" altLang="ko-KR" dirty="0"/>
              <a:t> </a:t>
            </a:r>
            <a:r>
              <a:rPr lang="en-US" altLang="ko-KR" i="1" dirty="0"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altLang="ko-KR" dirty="0">
                <a:latin typeface="Times New Roman" pitchFamily="18" charset="0"/>
                <a:cs typeface="Times New Roman" pitchFamily="18" charset="0"/>
              </a:rPr>
              <a:t>*</a:t>
            </a:r>
            <a:r>
              <a:rPr lang="en-US" altLang="ko-KR" i="1" dirty="0"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US" altLang="ko-KR" dirty="0">
                <a:latin typeface="Times New Roman" pitchFamily="18" charset="0"/>
                <a:cs typeface="Times New Roman" pitchFamily="18" charset="0"/>
              </a:rPr>
              <a:t>*</a:t>
            </a:r>
            <a:r>
              <a:rPr lang="en-US" altLang="ko-KR" i="1" dirty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ko-KR" dirty="0"/>
              <a:t> </a:t>
            </a:r>
            <a:r>
              <a:rPr lang="ko-KR" altLang="en-US" dirty="0"/>
              <a:t>공간을 이동하면서 적용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  <a:p>
            <a:endParaRPr lang="en-US" altLang="ko-KR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988840"/>
            <a:ext cx="7920880" cy="25106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837086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4.3.2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풀링층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836712"/>
            <a:ext cx="8784976" cy="576064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dirty="0" err="1"/>
              <a:t>풀링</a:t>
            </a:r>
            <a:r>
              <a:rPr lang="ko-KR" altLang="en-US" dirty="0"/>
              <a:t> 연산</a:t>
            </a:r>
            <a:endParaRPr lang="en-US" altLang="ko-KR" dirty="0"/>
          </a:p>
          <a:p>
            <a:pPr lvl="1"/>
            <a:r>
              <a:rPr lang="en-US" altLang="ko-KR" dirty="0"/>
              <a:t>[</a:t>
            </a:r>
            <a:r>
              <a:rPr lang="ko-KR" altLang="en-US" dirty="0"/>
              <a:t>그림 </a:t>
            </a:r>
            <a:r>
              <a:rPr lang="en-US" altLang="ko-KR" dirty="0"/>
              <a:t>4-16]</a:t>
            </a:r>
            <a:r>
              <a:rPr lang="ko-KR" altLang="en-US" dirty="0"/>
              <a:t>은 최대 </a:t>
            </a:r>
            <a:r>
              <a:rPr lang="ko-KR" altLang="en-US" dirty="0" err="1"/>
              <a:t>풀링</a:t>
            </a:r>
            <a:r>
              <a:rPr lang="ko-KR" altLang="en-US" dirty="0"/>
              <a:t> 예</a:t>
            </a:r>
            <a:endParaRPr lang="en-US" altLang="ko-KR" dirty="0"/>
          </a:p>
          <a:p>
            <a:pPr lvl="1"/>
            <a:r>
              <a:rPr lang="ko-KR" altLang="en-US" dirty="0"/>
              <a:t>최대 </a:t>
            </a:r>
            <a:r>
              <a:rPr lang="ko-KR" altLang="en-US" dirty="0" err="1"/>
              <a:t>풀링</a:t>
            </a:r>
            <a:r>
              <a:rPr lang="en-US" altLang="ko-KR" dirty="0"/>
              <a:t>, </a:t>
            </a:r>
            <a:r>
              <a:rPr lang="ko-KR" altLang="en-US" dirty="0"/>
              <a:t>평균 </a:t>
            </a:r>
            <a:r>
              <a:rPr lang="ko-KR" altLang="en-US" dirty="0" err="1"/>
              <a:t>풀링</a:t>
            </a:r>
            <a:r>
              <a:rPr lang="en-US" altLang="ko-KR" dirty="0"/>
              <a:t>, </a:t>
            </a:r>
            <a:r>
              <a:rPr lang="ko-KR" altLang="en-US" dirty="0"/>
              <a:t>가중치 평균 </a:t>
            </a:r>
            <a:r>
              <a:rPr lang="ko-KR" altLang="en-US" dirty="0" err="1"/>
              <a:t>풀링</a:t>
            </a:r>
            <a:r>
              <a:rPr lang="ko-KR" altLang="en-US" dirty="0"/>
              <a:t> 등</a:t>
            </a:r>
            <a:endParaRPr lang="en-US" altLang="ko-KR" dirty="0"/>
          </a:p>
          <a:p>
            <a:pPr lvl="1"/>
            <a:r>
              <a:rPr lang="ko-KR" altLang="en-US" dirty="0"/>
              <a:t>보폭을 크게 하면 다운샘플링 효과</a:t>
            </a:r>
            <a:endParaRPr lang="en-US" altLang="ko-KR" dirty="0"/>
          </a:p>
          <a:p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  <a:p>
            <a:endParaRPr lang="en-US" altLang="ko-KR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348880"/>
            <a:ext cx="3888432" cy="4128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997084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4.3.2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풀링층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836712"/>
            <a:ext cx="8784976" cy="576064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dirty="0" err="1"/>
              <a:t>풀링</a:t>
            </a:r>
            <a:r>
              <a:rPr lang="ko-KR" altLang="en-US" dirty="0"/>
              <a:t> 연산의 특성</a:t>
            </a:r>
            <a:endParaRPr lang="en-US" altLang="ko-KR" dirty="0"/>
          </a:p>
          <a:p>
            <a:pPr lvl="1"/>
            <a:r>
              <a:rPr lang="ko-KR" altLang="en-US" dirty="0" err="1"/>
              <a:t>풀링은</a:t>
            </a:r>
            <a:r>
              <a:rPr lang="ko-KR" altLang="en-US" dirty="0"/>
              <a:t> 상세 내용에서 요약통계를 추출함</a:t>
            </a:r>
            <a:endParaRPr lang="en-US" altLang="ko-KR" dirty="0"/>
          </a:p>
          <a:p>
            <a:pPr lvl="1"/>
            <a:r>
              <a:rPr lang="ko-KR" altLang="en-US" dirty="0"/>
              <a:t>매개변수가 없음</a:t>
            </a:r>
            <a:endParaRPr lang="en-US" altLang="ko-KR" dirty="0"/>
          </a:p>
          <a:p>
            <a:pPr lvl="1"/>
            <a:r>
              <a:rPr lang="ko-KR" altLang="en-US" dirty="0"/>
              <a:t>특징 </a:t>
            </a:r>
            <a:r>
              <a:rPr lang="ko-KR" altLang="en-US" dirty="0" err="1"/>
              <a:t>맵의</a:t>
            </a:r>
            <a:r>
              <a:rPr lang="ko-KR" altLang="en-US" dirty="0"/>
              <a:t> 수를 그대로 유지함</a:t>
            </a:r>
            <a:endParaRPr lang="en-US" altLang="ko-KR" dirty="0"/>
          </a:p>
          <a:p>
            <a:pPr lvl="1"/>
            <a:r>
              <a:rPr lang="ko-KR" altLang="en-US" dirty="0"/>
              <a:t>작은 이동에 둔감 </a:t>
            </a:r>
            <a:r>
              <a:rPr lang="en-US" altLang="ko-KR" dirty="0">
                <a:sym typeface="Wingdings" pitchFamily="2" charset="2"/>
              </a:rPr>
              <a:t> </a:t>
            </a:r>
            <a:r>
              <a:rPr lang="ko-KR" altLang="en-US" dirty="0">
                <a:sym typeface="Wingdings" pitchFamily="2" charset="2"/>
              </a:rPr>
              <a:t>물체 인식이나 영상 검색 등에 효과적임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  <a:p>
            <a:endParaRPr lang="en-US" altLang="ko-KR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2708919"/>
            <a:ext cx="2353047" cy="36938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112231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4.3.3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전체 구조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836712"/>
            <a:ext cx="8784976" cy="576064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dirty="0"/>
              <a:t>빌딩블록</a:t>
            </a:r>
            <a:endParaRPr lang="en-US" altLang="ko-KR" dirty="0"/>
          </a:p>
          <a:p>
            <a:pPr lvl="1"/>
            <a:r>
              <a:rPr lang="en-US" altLang="ko-KR" dirty="0"/>
              <a:t>CNN</a:t>
            </a:r>
            <a:r>
              <a:rPr lang="ko-KR" altLang="en-US" dirty="0"/>
              <a:t>은 빌딩블록을 이어 붙여 깊은 구조를 </a:t>
            </a:r>
            <a:r>
              <a:rPr lang="ko-KR" altLang="en-US" dirty="0" err="1"/>
              <a:t>만듬</a:t>
            </a:r>
            <a:endParaRPr lang="en-US" altLang="ko-KR" dirty="0"/>
          </a:p>
          <a:p>
            <a:pPr lvl="1"/>
            <a:r>
              <a:rPr lang="en-US" altLang="ko-KR" dirty="0"/>
              <a:t>[</a:t>
            </a:r>
            <a:r>
              <a:rPr lang="ko-KR" altLang="en-US" dirty="0"/>
              <a:t>그림 </a:t>
            </a:r>
            <a:r>
              <a:rPr lang="en-US" altLang="ko-KR" dirty="0"/>
              <a:t>4-18]</a:t>
            </a:r>
            <a:r>
              <a:rPr lang="ko-KR" altLang="en-US" dirty="0"/>
              <a:t>은 전형적인 빌딩블록</a:t>
            </a:r>
            <a:r>
              <a:rPr lang="en-US" altLang="ko-KR" dirty="0"/>
              <a:t>: </a:t>
            </a:r>
            <a:r>
              <a:rPr lang="ko-KR" altLang="en-US" dirty="0" err="1"/>
              <a:t>컨볼루션층</a:t>
            </a:r>
            <a:r>
              <a:rPr lang="ko-KR" altLang="en-US" dirty="0"/>
              <a:t> </a:t>
            </a:r>
            <a:r>
              <a:rPr lang="en-US" altLang="ko-KR" dirty="0">
                <a:sym typeface="Wingdings" pitchFamily="2" charset="2"/>
              </a:rPr>
              <a:t> </a:t>
            </a:r>
            <a:r>
              <a:rPr lang="ko-KR" altLang="en-US" dirty="0">
                <a:sym typeface="Wingdings" pitchFamily="2" charset="2"/>
              </a:rPr>
              <a:t>활성함수</a:t>
            </a:r>
            <a:r>
              <a:rPr lang="en-US" altLang="ko-KR" dirty="0">
                <a:sym typeface="Wingdings" pitchFamily="2" charset="2"/>
              </a:rPr>
              <a:t>(</a:t>
            </a:r>
            <a:r>
              <a:rPr lang="ko-KR" altLang="en-US" dirty="0">
                <a:sym typeface="Wingdings" pitchFamily="2" charset="2"/>
              </a:rPr>
              <a:t>주로 </a:t>
            </a:r>
            <a:r>
              <a:rPr lang="en-US" altLang="ko-KR" dirty="0" err="1">
                <a:sym typeface="Wingdings" pitchFamily="2" charset="2"/>
              </a:rPr>
              <a:t>ReLU</a:t>
            </a:r>
            <a:r>
              <a:rPr lang="en-US" altLang="ko-KR" dirty="0">
                <a:sym typeface="Wingdings" pitchFamily="2" charset="2"/>
              </a:rPr>
              <a:t> </a:t>
            </a:r>
            <a:r>
              <a:rPr lang="ko-KR" altLang="en-US" dirty="0">
                <a:sym typeface="Wingdings" pitchFamily="2" charset="2"/>
              </a:rPr>
              <a:t>사용</a:t>
            </a:r>
            <a:r>
              <a:rPr lang="en-US" altLang="ko-KR" dirty="0">
                <a:sym typeface="Wingdings" pitchFamily="2" charset="2"/>
              </a:rPr>
              <a:t>)  </a:t>
            </a:r>
            <a:r>
              <a:rPr lang="ko-KR" altLang="en-US" dirty="0" err="1">
                <a:sym typeface="Wingdings" pitchFamily="2" charset="2"/>
              </a:rPr>
              <a:t>풀링층</a:t>
            </a:r>
            <a:endParaRPr lang="en-US" altLang="ko-KR" dirty="0"/>
          </a:p>
          <a:p>
            <a:pPr lvl="1"/>
            <a:r>
              <a:rPr lang="ko-KR" altLang="en-US" dirty="0"/>
              <a:t>다중 </a:t>
            </a:r>
            <a:r>
              <a:rPr lang="ko-KR" altLang="en-US" dirty="0" err="1"/>
              <a:t>커널을</a:t>
            </a:r>
            <a:r>
              <a:rPr lang="ko-KR" altLang="en-US" dirty="0"/>
              <a:t> 사용하여 다중 특징 </a:t>
            </a:r>
            <a:r>
              <a:rPr lang="ko-KR" altLang="en-US" dirty="0" err="1"/>
              <a:t>맵을</a:t>
            </a:r>
            <a:r>
              <a:rPr lang="ko-KR" altLang="en-US" dirty="0"/>
              <a:t> 추출함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  <a:p>
            <a:endParaRPr lang="en-US" altLang="ko-KR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192" y="2348880"/>
            <a:ext cx="6493578" cy="3960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059294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/>
          <p:cNvSpPr txBox="1">
            <a:spLocks/>
          </p:cNvSpPr>
          <p:nvPr/>
        </p:nvSpPr>
        <p:spPr>
          <a:xfrm>
            <a:off x="251520" y="1412776"/>
            <a:ext cx="8568952" cy="568863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50000"/>
              </a:lnSpc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lang="en-US" altLang="ko-KR" sz="1600" dirty="0"/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561356"/>
            <a:ext cx="7669390" cy="2880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535476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4.3.3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전체 구조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836712"/>
            <a:ext cx="8784976" cy="576064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dirty="0"/>
              <a:t>초창기 </a:t>
            </a:r>
            <a:r>
              <a:rPr lang="en-US" altLang="ko-KR" dirty="0"/>
              <a:t>CNN </a:t>
            </a:r>
            <a:r>
              <a:rPr lang="ko-KR" altLang="en-US" dirty="0"/>
              <a:t>사례로서</a:t>
            </a:r>
            <a:r>
              <a:rPr lang="en-US" altLang="ko-KR" dirty="0"/>
              <a:t> LeNet-5</a:t>
            </a:r>
          </a:p>
          <a:p>
            <a:pPr lvl="1"/>
            <a:r>
              <a:rPr lang="ko-KR" altLang="en-US" dirty="0"/>
              <a:t>특징 추출</a:t>
            </a:r>
            <a:r>
              <a:rPr lang="en-US" altLang="ko-KR" dirty="0"/>
              <a:t>: C-P-C-P-C</a:t>
            </a:r>
            <a:r>
              <a:rPr lang="ko-KR" altLang="en-US" dirty="0"/>
              <a:t>의 다섯 층을 통해 </a:t>
            </a:r>
            <a:r>
              <a:rPr lang="en-US" altLang="ko-KR" dirty="0"/>
              <a:t>28*28 </a:t>
            </a:r>
            <a:r>
              <a:rPr lang="ko-KR" altLang="en-US" dirty="0"/>
              <a:t>명암 </a:t>
            </a:r>
            <a:r>
              <a:rPr lang="ko-KR" altLang="en-US" dirty="0" err="1"/>
              <a:t>맵을</a:t>
            </a:r>
            <a:r>
              <a:rPr lang="ko-KR" altLang="en-US" dirty="0"/>
              <a:t> </a:t>
            </a:r>
            <a:r>
              <a:rPr lang="en-US" altLang="ko-KR" dirty="0"/>
              <a:t>120</a:t>
            </a:r>
            <a:r>
              <a:rPr lang="ko-KR" altLang="en-US" dirty="0"/>
              <a:t>차원의 특징 벡터로 변환</a:t>
            </a:r>
            <a:endParaRPr lang="en-US" altLang="ko-KR" dirty="0"/>
          </a:p>
          <a:p>
            <a:pPr lvl="1"/>
            <a:r>
              <a:rPr lang="ko-KR" altLang="en-US" dirty="0"/>
              <a:t>분류</a:t>
            </a:r>
            <a:r>
              <a:rPr lang="en-US" altLang="ko-KR" dirty="0"/>
              <a:t>: </a:t>
            </a:r>
            <a:r>
              <a:rPr lang="ko-KR" altLang="en-US" dirty="0" err="1"/>
              <a:t>은닉층이</a:t>
            </a:r>
            <a:r>
              <a:rPr lang="ko-KR" altLang="en-US" dirty="0"/>
              <a:t> 하나인 </a:t>
            </a:r>
            <a:r>
              <a:rPr lang="en-US" altLang="ko-KR" dirty="0"/>
              <a:t>MLP</a:t>
            </a:r>
          </a:p>
          <a:p>
            <a:pPr lvl="1"/>
            <a:r>
              <a:rPr lang="en-US" altLang="ko-KR" dirty="0"/>
              <a:t>CNN</a:t>
            </a:r>
            <a:r>
              <a:rPr lang="ko-KR" altLang="en-US" dirty="0"/>
              <a:t>의 첫 번째 성공사례</a:t>
            </a:r>
            <a:r>
              <a:rPr lang="en-US" altLang="ko-KR" dirty="0"/>
              <a:t>: </a:t>
            </a:r>
            <a:r>
              <a:rPr lang="ko-KR" altLang="en-US" dirty="0"/>
              <a:t>필기</a:t>
            </a:r>
            <a:r>
              <a:rPr lang="en-US" altLang="ko-KR" dirty="0"/>
              <a:t> </a:t>
            </a:r>
            <a:r>
              <a:rPr lang="ko-KR" altLang="en-US" dirty="0"/>
              <a:t>숫자 인식기 만들어 수표 인식 자동화 시스템 구현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  <a:p>
            <a:endParaRPr lang="en-US" altLang="ko-KR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420888"/>
            <a:ext cx="6660034" cy="39531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359535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4.3.3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전체 구조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836712"/>
            <a:ext cx="8784976" cy="5760640"/>
          </a:xfrm>
        </p:spPr>
        <p:txBody>
          <a:bodyPr/>
          <a:lstStyle/>
          <a:p>
            <a:r>
              <a:rPr lang="ko-KR" altLang="en-US" dirty="0"/>
              <a:t>가변 크기의 데이터 다루기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/>
              <a:t>DMLP</a:t>
            </a:r>
            <a:r>
              <a:rPr lang="ko-KR" altLang="en-US" dirty="0"/>
              <a:t>는 특징 벡터의 크기가 달라지면 연산 불가능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/>
              <a:t>CNN</a:t>
            </a:r>
            <a:r>
              <a:rPr lang="ko-KR" altLang="en-US" dirty="0"/>
              <a:t>은 가변 크기를 다룰 수 있는 강점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ko-KR" altLang="en-US" dirty="0" err="1"/>
              <a:t>컨볼루션층에서</a:t>
            </a:r>
            <a:r>
              <a:rPr lang="ko-KR" altLang="en-US" dirty="0"/>
              <a:t> 보폭을 조정한다거나</a:t>
            </a:r>
            <a:r>
              <a:rPr lang="en-US" altLang="ko-KR" dirty="0"/>
              <a:t>, </a:t>
            </a:r>
            <a:r>
              <a:rPr lang="ko-KR" altLang="en-US" dirty="0" err="1"/>
              <a:t>풀링층에서</a:t>
            </a:r>
            <a:r>
              <a:rPr lang="ko-KR" altLang="en-US" dirty="0"/>
              <a:t> </a:t>
            </a:r>
            <a:r>
              <a:rPr lang="ko-KR" altLang="en-US" dirty="0" err="1"/>
              <a:t>커널이나</a:t>
            </a:r>
            <a:r>
              <a:rPr lang="ko-KR" altLang="en-US" dirty="0"/>
              <a:t> 보폭을 조정하여 특징 </a:t>
            </a:r>
            <a:r>
              <a:rPr lang="ko-KR" altLang="en-US" dirty="0" err="1"/>
              <a:t>맵</a:t>
            </a:r>
            <a:r>
              <a:rPr lang="ko-KR" altLang="en-US" dirty="0"/>
              <a:t> 크기를 조절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0352357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4.4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컨볼루션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신경망 사례연구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4.4.1 </a:t>
            </a:r>
            <a:r>
              <a:rPr lang="en-US" altLang="ko-KR" dirty="0" err="1"/>
              <a:t>AlexNet</a:t>
            </a:r>
            <a:endParaRPr lang="en-US" altLang="ko-KR" dirty="0"/>
          </a:p>
          <a:p>
            <a:r>
              <a:rPr lang="en-US" altLang="ko-KR" dirty="0"/>
              <a:t>4.4.2 </a:t>
            </a:r>
            <a:r>
              <a:rPr lang="en-US" altLang="ko-KR" dirty="0" err="1"/>
              <a:t>VGGNet</a:t>
            </a:r>
            <a:endParaRPr lang="en-US" altLang="ko-KR" dirty="0"/>
          </a:p>
          <a:p>
            <a:r>
              <a:rPr lang="en-US" altLang="ko-KR" dirty="0"/>
              <a:t>4.4.3 </a:t>
            </a:r>
            <a:r>
              <a:rPr lang="en-US" altLang="ko-KR" dirty="0" err="1"/>
              <a:t>GoogLeNet</a:t>
            </a:r>
            <a:endParaRPr lang="en-US" altLang="ko-KR" dirty="0"/>
          </a:p>
          <a:p>
            <a:r>
              <a:rPr lang="en-US" altLang="ko-KR" dirty="0"/>
              <a:t>4.4.4 </a:t>
            </a:r>
            <a:r>
              <a:rPr lang="en-US" altLang="ko-KR" dirty="0" err="1"/>
              <a:t>ResNet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9962180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4.4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컨볼루션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신경망 사례연구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764704"/>
            <a:ext cx="8784976" cy="5832648"/>
          </a:xfrm>
        </p:spPr>
        <p:txBody>
          <a:bodyPr/>
          <a:lstStyle/>
          <a:p>
            <a:r>
              <a:rPr lang="ko-KR" altLang="en-US" dirty="0"/>
              <a:t>자연영상 분류라는 도전적 문제</a:t>
            </a:r>
            <a:endParaRPr lang="en-US" altLang="ko-KR" dirty="0"/>
          </a:p>
          <a:p>
            <a:pPr lvl="1"/>
            <a:r>
              <a:rPr lang="en-US" altLang="ko-KR" dirty="0" err="1"/>
              <a:t>ImageNet</a:t>
            </a:r>
            <a:r>
              <a:rPr lang="en-US" altLang="ko-KR" dirty="0"/>
              <a:t> </a:t>
            </a:r>
            <a:r>
              <a:rPr lang="ko-KR" altLang="en-US" dirty="0"/>
              <a:t>데이터베이스</a:t>
            </a:r>
            <a:endParaRPr lang="en-US" altLang="ko-KR" dirty="0"/>
          </a:p>
          <a:p>
            <a:pPr lvl="2"/>
            <a:r>
              <a:rPr lang="en-US" altLang="ko-KR" dirty="0"/>
              <a:t>2</a:t>
            </a:r>
            <a:r>
              <a:rPr lang="ko-KR" altLang="en-US" dirty="0"/>
              <a:t>만 부류에 대해 </a:t>
            </a:r>
            <a:r>
              <a:rPr lang="ko-KR" altLang="en-US" dirty="0" err="1"/>
              <a:t>부류별로</a:t>
            </a:r>
            <a:r>
              <a:rPr lang="ko-KR" altLang="en-US" dirty="0"/>
              <a:t> </a:t>
            </a:r>
            <a:r>
              <a:rPr lang="en-US" altLang="ko-KR" dirty="0"/>
              <a:t>500~1000</a:t>
            </a:r>
            <a:r>
              <a:rPr lang="ko-KR" altLang="en-US" dirty="0"/>
              <a:t>장의 영상을 인터넷에서 수집하여 구축하고 공개</a:t>
            </a:r>
            <a:endParaRPr lang="en-US" altLang="ko-KR" dirty="0"/>
          </a:p>
          <a:p>
            <a:pPr lvl="1"/>
            <a:r>
              <a:rPr lang="en-US" altLang="ko-KR" dirty="0"/>
              <a:t>ILSVRC </a:t>
            </a:r>
            <a:r>
              <a:rPr lang="ko-KR" altLang="en-US" dirty="0"/>
              <a:t>대회 </a:t>
            </a:r>
            <a:r>
              <a:rPr lang="en-US" altLang="ko-KR" dirty="0"/>
              <a:t>(CVPR </a:t>
            </a:r>
            <a:r>
              <a:rPr lang="ko-KR" altLang="en-US" dirty="0"/>
              <a:t>학술대회에서 개최</a:t>
            </a:r>
            <a:r>
              <a:rPr lang="en-US" altLang="ko-KR" dirty="0"/>
              <a:t>)</a:t>
            </a:r>
          </a:p>
          <a:p>
            <a:pPr lvl="2"/>
            <a:r>
              <a:rPr lang="en-US" altLang="ko-KR" dirty="0"/>
              <a:t>1000</a:t>
            </a:r>
            <a:r>
              <a:rPr lang="ko-KR" altLang="en-US" dirty="0"/>
              <a:t>부류에 대해 분류</a:t>
            </a:r>
            <a:r>
              <a:rPr lang="en-US" altLang="ko-KR" dirty="0"/>
              <a:t>, </a:t>
            </a:r>
            <a:r>
              <a:rPr lang="ko-KR" altLang="en-US" dirty="0"/>
              <a:t>검출</a:t>
            </a:r>
            <a:r>
              <a:rPr lang="en-US" altLang="ko-KR" dirty="0"/>
              <a:t>, </a:t>
            </a:r>
            <a:r>
              <a:rPr lang="ko-KR" altLang="en-US" dirty="0"/>
              <a:t>위치 지정 문제</a:t>
            </a:r>
            <a:r>
              <a:rPr lang="en-US" altLang="ko-KR" dirty="0"/>
              <a:t>: 1</a:t>
            </a:r>
            <a:r>
              <a:rPr lang="ko-KR" altLang="en-US" dirty="0"/>
              <a:t>순위와 </a:t>
            </a:r>
            <a:r>
              <a:rPr lang="en-US" altLang="ko-KR" dirty="0"/>
              <a:t>5</a:t>
            </a:r>
            <a:r>
              <a:rPr lang="ko-KR" altLang="en-US" dirty="0"/>
              <a:t>순위 </a:t>
            </a:r>
            <a:r>
              <a:rPr lang="ko-KR" altLang="en-US" dirty="0" err="1"/>
              <a:t>오류율로</a:t>
            </a:r>
            <a:r>
              <a:rPr lang="ko-KR" altLang="en-US" dirty="0"/>
              <a:t> 대결</a:t>
            </a:r>
            <a:endParaRPr lang="en-US" altLang="ko-KR" dirty="0"/>
          </a:p>
          <a:p>
            <a:pPr lvl="2"/>
            <a:r>
              <a:rPr lang="en-US" altLang="ko-KR" dirty="0"/>
              <a:t>120</a:t>
            </a:r>
            <a:r>
              <a:rPr lang="ko-KR" altLang="en-US" dirty="0"/>
              <a:t>만 장의 훈련집합</a:t>
            </a:r>
            <a:r>
              <a:rPr lang="en-US" altLang="ko-KR" dirty="0"/>
              <a:t>, 5</a:t>
            </a:r>
            <a:r>
              <a:rPr lang="ko-KR" altLang="en-US" dirty="0"/>
              <a:t>만 장의 검증집합</a:t>
            </a:r>
            <a:r>
              <a:rPr lang="en-US" altLang="ko-KR" dirty="0"/>
              <a:t>, 15</a:t>
            </a:r>
            <a:r>
              <a:rPr lang="ko-KR" altLang="en-US" dirty="0"/>
              <a:t>만 장의 테스트집합</a:t>
            </a:r>
            <a:endParaRPr lang="en-US" altLang="ko-KR" dirty="0"/>
          </a:p>
          <a:p>
            <a:pPr lvl="2"/>
            <a:r>
              <a:rPr lang="ko-KR" altLang="en-US" dirty="0"/>
              <a:t>우승</a:t>
            </a:r>
            <a:r>
              <a:rPr lang="en-US" altLang="ko-KR" dirty="0"/>
              <a:t>: </a:t>
            </a:r>
            <a:r>
              <a:rPr lang="en-US" altLang="ko-KR" dirty="0" err="1"/>
              <a:t>AlexNet</a:t>
            </a:r>
            <a:r>
              <a:rPr lang="en-US" altLang="ko-KR" dirty="0"/>
              <a:t>(2012) </a:t>
            </a:r>
            <a:r>
              <a:rPr lang="en-US" altLang="ko-KR" dirty="0">
                <a:sym typeface="Wingdings" pitchFamily="2" charset="2"/>
              </a:rPr>
              <a:t> </a:t>
            </a:r>
            <a:r>
              <a:rPr lang="en-US" altLang="ko-KR" dirty="0" err="1">
                <a:sym typeface="Wingdings" pitchFamily="2" charset="2"/>
              </a:rPr>
              <a:t>Clarifi</a:t>
            </a:r>
            <a:r>
              <a:rPr lang="ko-KR" altLang="en-US" dirty="0">
                <a:sym typeface="Wingdings" pitchFamily="2" charset="2"/>
              </a:rPr>
              <a:t>팀</a:t>
            </a:r>
            <a:r>
              <a:rPr lang="en-US" altLang="ko-KR" dirty="0">
                <a:sym typeface="Wingdings" pitchFamily="2" charset="2"/>
              </a:rPr>
              <a:t>(2013)  </a:t>
            </a:r>
            <a:r>
              <a:rPr lang="en-US" altLang="ko-KR" dirty="0" err="1">
                <a:sym typeface="Wingdings" pitchFamily="2" charset="2"/>
              </a:rPr>
              <a:t>GoogLeNet&amp;VGGNet</a:t>
            </a:r>
            <a:r>
              <a:rPr lang="en-US" altLang="ko-KR" dirty="0">
                <a:sym typeface="Wingdings" pitchFamily="2" charset="2"/>
              </a:rPr>
              <a:t>(2014)  </a:t>
            </a:r>
            <a:r>
              <a:rPr lang="en-US" altLang="ko-KR" dirty="0" err="1">
                <a:sym typeface="Wingdings" pitchFamily="2" charset="2"/>
              </a:rPr>
              <a:t>ResNet</a:t>
            </a:r>
            <a:r>
              <a:rPr lang="en-US" altLang="ko-KR" dirty="0">
                <a:sym typeface="Wingdings" pitchFamily="2" charset="2"/>
              </a:rPr>
              <a:t>(2015)</a:t>
            </a:r>
          </a:p>
          <a:p>
            <a:pPr lvl="1"/>
            <a:r>
              <a:rPr lang="ko-KR" altLang="en-US" dirty="0"/>
              <a:t>우승한 </a:t>
            </a:r>
            <a:r>
              <a:rPr lang="en-US" altLang="ko-KR" dirty="0"/>
              <a:t>CNN</a:t>
            </a:r>
            <a:r>
              <a:rPr lang="ko-KR" altLang="en-US" dirty="0"/>
              <a:t>은</a:t>
            </a:r>
            <a:r>
              <a:rPr lang="en-US" altLang="ko-KR" dirty="0"/>
              <a:t> </a:t>
            </a:r>
            <a:r>
              <a:rPr lang="ko-KR" altLang="en-US" dirty="0"/>
              <a:t>프로그램과 가중치를 공개함으로써 널리 사용되는 표준 신경망이 됨</a:t>
            </a:r>
            <a:endParaRPr lang="en-US" altLang="ko-KR" dirty="0"/>
          </a:p>
          <a:p>
            <a:pPr lvl="2"/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787063"/>
            <a:ext cx="6348314" cy="28455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418911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4.4.1 </a:t>
            </a:r>
            <a:r>
              <a:rPr lang="en-US" altLang="ko-KR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AlexNet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764704"/>
            <a:ext cx="8784976" cy="5832648"/>
          </a:xfrm>
        </p:spPr>
        <p:txBody>
          <a:bodyPr/>
          <a:lstStyle/>
          <a:p>
            <a:r>
              <a:rPr lang="ko-KR" altLang="en-US" dirty="0"/>
              <a:t>구조</a:t>
            </a:r>
            <a:endParaRPr lang="en-US" altLang="ko-KR" dirty="0"/>
          </a:p>
          <a:p>
            <a:pPr lvl="1"/>
            <a:r>
              <a:rPr lang="ko-KR" altLang="en-US" dirty="0" err="1"/>
              <a:t>컨볼루션층</a:t>
            </a:r>
            <a:r>
              <a:rPr lang="ko-KR" altLang="en-US" dirty="0"/>
              <a:t> </a:t>
            </a:r>
            <a:r>
              <a:rPr lang="en-US" altLang="ko-KR" dirty="0"/>
              <a:t>5</a:t>
            </a:r>
            <a:r>
              <a:rPr lang="ko-KR" altLang="en-US" dirty="0"/>
              <a:t>개와 완전연결</a:t>
            </a:r>
            <a:r>
              <a:rPr lang="en-US" altLang="ko-KR" dirty="0"/>
              <a:t>(FC)</a:t>
            </a:r>
            <a:r>
              <a:rPr lang="ko-KR" altLang="en-US" dirty="0"/>
              <a:t>층 </a:t>
            </a:r>
            <a:r>
              <a:rPr lang="en-US" altLang="ko-KR" dirty="0"/>
              <a:t>3</a:t>
            </a:r>
            <a:r>
              <a:rPr lang="ko-KR" altLang="en-US" dirty="0"/>
              <a:t>개</a:t>
            </a:r>
            <a:endParaRPr lang="en-US" altLang="ko-KR" dirty="0"/>
          </a:p>
          <a:p>
            <a:pPr lvl="2"/>
            <a:r>
              <a:rPr lang="en-US" altLang="ko-KR" dirty="0"/>
              <a:t>8</a:t>
            </a:r>
            <a:r>
              <a:rPr lang="ko-KR" altLang="en-US" dirty="0"/>
              <a:t>개 층에 </a:t>
            </a:r>
            <a:r>
              <a:rPr lang="en-US" altLang="ko-KR" dirty="0"/>
              <a:t>290400-186624-64896-43264-4096-4096-1000</a:t>
            </a:r>
            <a:r>
              <a:rPr lang="ko-KR" altLang="en-US" dirty="0"/>
              <a:t>개의 </a:t>
            </a:r>
            <a:r>
              <a:rPr lang="ko-KR" altLang="en-US" dirty="0" err="1"/>
              <a:t>노드</a:t>
            </a:r>
            <a:r>
              <a:rPr lang="ko-KR" altLang="en-US" dirty="0"/>
              <a:t> 배치</a:t>
            </a:r>
            <a:endParaRPr lang="en-US" altLang="ko-KR" dirty="0"/>
          </a:p>
          <a:p>
            <a:pPr lvl="1"/>
            <a:r>
              <a:rPr lang="ko-KR" altLang="en-US" dirty="0" err="1"/>
              <a:t>컨볼루션층은</a:t>
            </a:r>
            <a:r>
              <a:rPr lang="ko-KR" altLang="en-US" dirty="0"/>
              <a:t> </a:t>
            </a:r>
            <a:r>
              <a:rPr lang="en-US" altLang="ko-KR" dirty="0"/>
              <a:t>200</a:t>
            </a:r>
            <a:r>
              <a:rPr lang="ko-KR" altLang="en-US" dirty="0"/>
              <a:t>만개</a:t>
            </a:r>
            <a:r>
              <a:rPr lang="en-US" altLang="ko-KR" dirty="0"/>
              <a:t>, FC</a:t>
            </a:r>
            <a:r>
              <a:rPr lang="ko-KR" altLang="en-US" dirty="0"/>
              <a:t>층은 </a:t>
            </a:r>
            <a:r>
              <a:rPr lang="en-US" altLang="ko-KR" dirty="0"/>
              <a:t>6500</a:t>
            </a:r>
            <a:r>
              <a:rPr lang="ko-KR" altLang="en-US" dirty="0"/>
              <a:t>만개 가량의 매개변수</a:t>
            </a:r>
            <a:endParaRPr lang="en-US" altLang="ko-KR" dirty="0"/>
          </a:p>
          <a:p>
            <a:pPr lvl="1"/>
            <a:r>
              <a:rPr lang="en-US" altLang="ko-KR" dirty="0"/>
              <a:t>FC</a:t>
            </a:r>
            <a:r>
              <a:rPr lang="ko-KR" altLang="en-US" dirty="0"/>
              <a:t>층에 </a:t>
            </a:r>
            <a:r>
              <a:rPr lang="en-US" altLang="ko-KR" dirty="0"/>
              <a:t>30</a:t>
            </a:r>
            <a:r>
              <a:rPr lang="ko-KR" altLang="en-US" dirty="0"/>
              <a:t>배 많은 매개변수 </a:t>
            </a:r>
            <a:r>
              <a:rPr lang="en-US" altLang="ko-KR" dirty="0">
                <a:sym typeface="Wingdings" pitchFamily="2" charset="2"/>
              </a:rPr>
              <a:t> </a:t>
            </a:r>
            <a:r>
              <a:rPr lang="ko-KR" altLang="en-US" dirty="0">
                <a:sym typeface="Wingdings" pitchFamily="2" charset="2"/>
              </a:rPr>
              <a:t>향후 </a:t>
            </a:r>
            <a:r>
              <a:rPr lang="en-US" altLang="ko-KR" dirty="0">
                <a:sym typeface="Wingdings" pitchFamily="2" charset="2"/>
              </a:rPr>
              <a:t>CNN</a:t>
            </a:r>
            <a:r>
              <a:rPr lang="ko-KR" altLang="en-US" dirty="0">
                <a:sym typeface="Wingdings" pitchFamily="2" charset="2"/>
              </a:rPr>
              <a:t>은 </a:t>
            </a:r>
            <a:r>
              <a:rPr lang="en-US" altLang="ko-KR" dirty="0">
                <a:sym typeface="Wingdings" pitchFamily="2" charset="2"/>
              </a:rPr>
              <a:t>FC</a:t>
            </a:r>
            <a:r>
              <a:rPr lang="ko-KR" altLang="en-US" dirty="0">
                <a:sym typeface="Wingdings" pitchFamily="2" charset="2"/>
              </a:rPr>
              <a:t>층의 매개변수를 줄이는 방향으로 발전</a:t>
            </a:r>
            <a:endParaRPr lang="en-US" altLang="ko-KR" dirty="0"/>
          </a:p>
          <a:p>
            <a:pPr lvl="2"/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852936"/>
            <a:ext cx="7776864" cy="27279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1926306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4.4.1 </a:t>
            </a:r>
            <a:r>
              <a:rPr lang="en-US" altLang="ko-KR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AlexNet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764704"/>
            <a:ext cx="8784976" cy="5832648"/>
          </a:xfrm>
        </p:spPr>
        <p:txBody>
          <a:bodyPr/>
          <a:lstStyle/>
          <a:p>
            <a:r>
              <a:rPr lang="en-US" altLang="ko-KR" dirty="0" err="1"/>
              <a:t>AlexNet</a:t>
            </a:r>
            <a:r>
              <a:rPr lang="ko-KR" altLang="en-US" dirty="0"/>
              <a:t>이 학습에 성공한 요인</a:t>
            </a:r>
            <a:endParaRPr lang="en-US" altLang="ko-KR" dirty="0"/>
          </a:p>
          <a:p>
            <a:pPr lvl="1"/>
            <a:r>
              <a:rPr lang="ko-KR" altLang="en-US" dirty="0"/>
              <a:t>외부 요인</a:t>
            </a:r>
            <a:endParaRPr lang="en-US" altLang="ko-KR" dirty="0"/>
          </a:p>
          <a:p>
            <a:pPr lvl="2"/>
            <a:r>
              <a:rPr lang="en-US" altLang="ko-KR" dirty="0" err="1"/>
              <a:t>ImageNet</a:t>
            </a:r>
            <a:r>
              <a:rPr lang="ko-KR" altLang="en-US" dirty="0"/>
              <a:t>이라는</a:t>
            </a:r>
            <a:r>
              <a:rPr lang="en-US" altLang="ko-KR" dirty="0"/>
              <a:t> </a:t>
            </a:r>
            <a:r>
              <a:rPr lang="ko-KR" altLang="en-US" dirty="0"/>
              <a:t>대용량 데이터베이스</a:t>
            </a:r>
            <a:endParaRPr lang="en-US" altLang="ko-KR" dirty="0"/>
          </a:p>
          <a:p>
            <a:pPr lvl="2"/>
            <a:r>
              <a:rPr lang="en-US" altLang="ko-KR" dirty="0"/>
              <a:t>GPU</a:t>
            </a:r>
            <a:r>
              <a:rPr lang="ko-KR" altLang="en-US" dirty="0"/>
              <a:t>를 사용한 병렬처리</a:t>
            </a:r>
            <a:endParaRPr lang="en-US" altLang="ko-KR" dirty="0"/>
          </a:p>
          <a:p>
            <a:pPr lvl="1"/>
            <a:r>
              <a:rPr lang="ko-KR" altLang="en-US" dirty="0"/>
              <a:t>내부 요인</a:t>
            </a:r>
            <a:endParaRPr lang="en-US" altLang="ko-KR" dirty="0"/>
          </a:p>
          <a:p>
            <a:pPr lvl="2"/>
            <a:r>
              <a:rPr lang="ko-KR" altLang="en-US" dirty="0"/>
              <a:t>활성함수로 </a:t>
            </a:r>
            <a:r>
              <a:rPr lang="en-US" altLang="ko-KR" dirty="0" err="1"/>
              <a:t>ReLU</a:t>
            </a:r>
            <a:r>
              <a:rPr lang="en-US" altLang="ko-KR" dirty="0"/>
              <a:t> </a:t>
            </a:r>
            <a:r>
              <a:rPr lang="ko-KR" altLang="en-US" dirty="0"/>
              <a:t>사용</a:t>
            </a:r>
            <a:endParaRPr lang="en-US" altLang="ko-KR" dirty="0"/>
          </a:p>
          <a:p>
            <a:pPr lvl="2"/>
            <a:r>
              <a:rPr lang="ko-KR" altLang="en-US" dirty="0"/>
              <a:t>지역 반응 정규화 기법 적용</a:t>
            </a:r>
            <a:endParaRPr lang="en-US" altLang="ko-KR" dirty="0"/>
          </a:p>
          <a:p>
            <a:pPr lvl="2"/>
            <a:r>
              <a:rPr lang="ko-KR" altLang="en-US" dirty="0"/>
              <a:t>과잉적합 방지하는 여러 규제 기법 적용</a:t>
            </a:r>
            <a:endParaRPr lang="en-US" altLang="ko-KR" dirty="0"/>
          </a:p>
          <a:p>
            <a:pPr lvl="3"/>
            <a:r>
              <a:rPr lang="ko-KR" altLang="en-US" dirty="0"/>
              <a:t>데이터 확대</a:t>
            </a:r>
            <a:r>
              <a:rPr lang="en-US" altLang="ko-KR" dirty="0"/>
              <a:t>(</a:t>
            </a:r>
            <a:r>
              <a:rPr lang="ko-KR" altLang="en-US" dirty="0"/>
              <a:t>잘라내기와 반전으로 </a:t>
            </a:r>
            <a:r>
              <a:rPr lang="en-US" altLang="ko-KR" dirty="0"/>
              <a:t>2048</a:t>
            </a:r>
            <a:r>
              <a:rPr lang="ko-KR" altLang="en-US" dirty="0"/>
              <a:t>배로 확대</a:t>
            </a:r>
            <a:r>
              <a:rPr lang="en-US" altLang="ko-KR" dirty="0"/>
              <a:t>)</a:t>
            </a:r>
          </a:p>
          <a:p>
            <a:pPr lvl="3"/>
            <a:r>
              <a:rPr lang="ko-KR" altLang="en-US" dirty="0" err="1"/>
              <a:t>드롭아웃</a:t>
            </a:r>
            <a:r>
              <a:rPr lang="ko-KR" altLang="en-US" dirty="0"/>
              <a:t> 등</a:t>
            </a:r>
            <a:endParaRPr lang="en-US" altLang="ko-KR" dirty="0"/>
          </a:p>
          <a:p>
            <a:r>
              <a:rPr lang="ko-KR" altLang="en-US" dirty="0"/>
              <a:t>테스트 단계에서 앙상블 적용</a:t>
            </a:r>
            <a:endParaRPr lang="en-US" altLang="ko-KR" dirty="0"/>
          </a:p>
          <a:p>
            <a:pPr lvl="1"/>
            <a:r>
              <a:rPr lang="en-US" altLang="ko-KR" dirty="0"/>
              <a:t>[</a:t>
            </a:r>
            <a:r>
              <a:rPr lang="ko-KR" altLang="en-US" dirty="0"/>
              <a:t>그림 </a:t>
            </a:r>
            <a:r>
              <a:rPr lang="en-US" altLang="ko-KR" dirty="0"/>
              <a:t>5-26]</a:t>
            </a:r>
            <a:r>
              <a:rPr lang="ko-KR" altLang="en-US" dirty="0"/>
              <a:t>과 </a:t>
            </a:r>
            <a:r>
              <a:rPr lang="en-US" altLang="ko-KR" dirty="0"/>
              <a:t>[</a:t>
            </a:r>
            <a:r>
              <a:rPr lang="ko-KR" altLang="en-US" dirty="0"/>
              <a:t>그림</a:t>
            </a:r>
            <a:r>
              <a:rPr lang="en-US" altLang="ko-KR" dirty="0"/>
              <a:t> 12-5]</a:t>
            </a:r>
          </a:p>
          <a:p>
            <a:pPr lvl="1"/>
            <a:r>
              <a:rPr lang="en-US" altLang="ko-KR" dirty="0"/>
              <a:t>2~3%</a:t>
            </a:r>
            <a:r>
              <a:rPr lang="ko-KR" altLang="en-US" dirty="0"/>
              <a:t>만큼 </a:t>
            </a:r>
            <a:r>
              <a:rPr lang="ko-KR" altLang="en-US" dirty="0" err="1"/>
              <a:t>오류율</a:t>
            </a:r>
            <a:r>
              <a:rPr lang="ko-KR" altLang="en-US" dirty="0"/>
              <a:t> 감소 효과</a:t>
            </a:r>
            <a:endParaRPr lang="en-US" altLang="ko-KR" dirty="0"/>
          </a:p>
          <a:p>
            <a:pPr lvl="2"/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52589021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4.4.2 </a:t>
            </a:r>
            <a:r>
              <a:rPr lang="en-US" altLang="ko-KR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VGGNet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764704"/>
            <a:ext cx="8784976" cy="5832648"/>
          </a:xfrm>
        </p:spPr>
        <p:txBody>
          <a:bodyPr/>
          <a:lstStyle/>
          <a:p>
            <a:r>
              <a:rPr lang="en-US" altLang="ko-KR" dirty="0" err="1"/>
              <a:t>VGGNet</a:t>
            </a:r>
            <a:r>
              <a:rPr lang="ko-KR" altLang="en-US" dirty="0"/>
              <a:t>의 핵심 아이디어</a:t>
            </a:r>
            <a:endParaRPr lang="en-US" altLang="ko-KR" dirty="0"/>
          </a:p>
          <a:p>
            <a:pPr lvl="1"/>
            <a:r>
              <a:rPr lang="en-US" altLang="ko-KR" dirty="0"/>
              <a:t>3*3</a:t>
            </a:r>
            <a:r>
              <a:rPr lang="ko-KR" altLang="en-US" dirty="0"/>
              <a:t>의 작은 커널을 사용하여 신경망을 더욱 깊게 만듦</a:t>
            </a:r>
            <a:endParaRPr lang="en-US" altLang="ko-KR" dirty="0"/>
          </a:p>
          <a:p>
            <a:pPr lvl="1"/>
            <a:r>
              <a:rPr lang="ko-KR" altLang="en-US" dirty="0" err="1"/>
              <a:t>컨볼루션층</a:t>
            </a:r>
            <a:r>
              <a:rPr lang="ko-KR" altLang="en-US" dirty="0"/>
              <a:t> </a:t>
            </a:r>
            <a:r>
              <a:rPr lang="en-US" altLang="ko-KR" dirty="0"/>
              <a:t>8~16</a:t>
            </a:r>
            <a:r>
              <a:rPr lang="ko-KR" altLang="en-US" dirty="0"/>
              <a:t>개를 두어 </a:t>
            </a:r>
            <a:r>
              <a:rPr lang="en-US" altLang="ko-KR" dirty="0" err="1"/>
              <a:t>AlexNet</a:t>
            </a:r>
            <a:r>
              <a:rPr lang="ko-KR" altLang="en-US" dirty="0"/>
              <a:t>의 </a:t>
            </a:r>
            <a:r>
              <a:rPr lang="en-US" altLang="ko-KR" dirty="0"/>
              <a:t>5</a:t>
            </a:r>
            <a:r>
              <a:rPr lang="ko-KR" altLang="en-US" dirty="0"/>
              <a:t>개에 비해 </a:t>
            </a:r>
            <a:r>
              <a:rPr lang="en-US" altLang="ko-KR" dirty="0"/>
              <a:t>2~3</a:t>
            </a:r>
            <a:r>
              <a:rPr lang="ko-KR" altLang="en-US" dirty="0"/>
              <a:t>배 깊어짐</a:t>
            </a:r>
            <a:endParaRPr lang="en-US" altLang="ko-KR" dirty="0"/>
          </a:p>
          <a:p>
            <a:r>
              <a:rPr lang="en-US" altLang="ko-KR" dirty="0"/>
              <a:t>16</a:t>
            </a:r>
            <a:r>
              <a:rPr lang="ko-KR" altLang="en-US" dirty="0"/>
              <a:t>층짜리 </a:t>
            </a:r>
            <a:r>
              <a:rPr lang="en-US" altLang="ko-KR" dirty="0"/>
              <a:t>VGG-16(</a:t>
            </a:r>
            <a:r>
              <a:rPr lang="ko-KR" altLang="en-US" dirty="0" err="1"/>
              <a:t>컨볼루션</a:t>
            </a:r>
            <a:r>
              <a:rPr lang="ko-KR" altLang="en-US" dirty="0"/>
              <a:t> </a:t>
            </a:r>
            <a:r>
              <a:rPr lang="en-US" altLang="ko-KR" dirty="0"/>
              <a:t>13</a:t>
            </a:r>
            <a:r>
              <a:rPr lang="ko-KR" altLang="en-US" dirty="0"/>
              <a:t>층</a:t>
            </a:r>
            <a:r>
              <a:rPr lang="en-US" altLang="ko-KR" dirty="0"/>
              <a:t>+FC 3</a:t>
            </a:r>
            <a:r>
              <a:rPr lang="ko-KR" altLang="en-US" dirty="0"/>
              <a:t>층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en-US" altLang="ko-KR" dirty="0"/>
              <a:t>[</a:t>
            </a:r>
            <a:r>
              <a:rPr lang="ko-KR" altLang="en-US" dirty="0"/>
              <a:t>그림</a:t>
            </a:r>
            <a:r>
              <a:rPr lang="en-US" altLang="ko-KR" dirty="0"/>
              <a:t> 4-22]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492896"/>
            <a:ext cx="5945088" cy="39099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1102538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4.4.2 </a:t>
            </a:r>
            <a:r>
              <a:rPr lang="en-US" altLang="ko-KR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VGGNet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764704"/>
            <a:ext cx="8784976" cy="5832648"/>
          </a:xfrm>
        </p:spPr>
        <p:txBody>
          <a:bodyPr/>
          <a:lstStyle/>
          <a:p>
            <a:r>
              <a:rPr lang="en-US" altLang="ko-KR" dirty="0"/>
              <a:t>1*1 </a:t>
            </a:r>
            <a:r>
              <a:rPr lang="ko-KR" altLang="en-US" dirty="0" err="1"/>
              <a:t>커널</a:t>
            </a:r>
            <a:endParaRPr lang="en-US" altLang="ko-KR" dirty="0"/>
          </a:p>
          <a:p>
            <a:pPr lvl="1"/>
            <a:r>
              <a:rPr lang="ko-KR" altLang="en-US" dirty="0"/>
              <a:t>차원 축소 효과</a:t>
            </a:r>
            <a:endParaRPr lang="en-US" altLang="ko-KR" dirty="0"/>
          </a:p>
          <a:p>
            <a:pPr lvl="1"/>
            <a:r>
              <a:rPr lang="en-US" altLang="ko-KR" dirty="0"/>
              <a:t>[</a:t>
            </a:r>
            <a:r>
              <a:rPr lang="ko-KR" altLang="en-US" dirty="0"/>
              <a:t>그림 </a:t>
            </a:r>
            <a:r>
              <a:rPr lang="en-US" altLang="ko-KR" dirty="0"/>
              <a:t>4-23]</a:t>
            </a:r>
            <a:r>
              <a:rPr lang="ko-KR" altLang="en-US" dirty="0"/>
              <a:t>의 예</a:t>
            </a:r>
            <a:r>
              <a:rPr lang="en-US" altLang="ko-KR" dirty="0"/>
              <a:t>) </a:t>
            </a:r>
          </a:p>
          <a:p>
            <a:pPr lvl="2"/>
            <a:r>
              <a:rPr lang="en-US" altLang="ko-KR" i="1" dirty="0"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US" altLang="ko-KR" dirty="0">
                <a:latin typeface="Times New Roman" pitchFamily="18" charset="0"/>
                <a:cs typeface="Times New Roman" pitchFamily="18" charset="0"/>
              </a:rPr>
              <a:t>*</a:t>
            </a:r>
            <a:r>
              <a:rPr lang="en-US" altLang="ko-KR" i="1" dirty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ko-KR" altLang="en-US" dirty="0"/>
              <a:t>의 특징 </a:t>
            </a:r>
            <a:r>
              <a:rPr lang="ko-KR" altLang="en-US" dirty="0" err="1"/>
              <a:t>맵</a:t>
            </a:r>
            <a:r>
              <a:rPr lang="ko-KR" altLang="en-US" dirty="0"/>
              <a:t> </a:t>
            </a:r>
            <a:r>
              <a:rPr lang="en-US" altLang="ko-KR" dirty="0"/>
              <a:t>8</a:t>
            </a:r>
            <a:r>
              <a:rPr lang="ko-KR" altLang="en-US" dirty="0"/>
              <a:t>개에 </a:t>
            </a:r>
            <a:r>
              <a:rPr lang="en-US" altLang="ko-KR" dirty="0"/>
              <a:t>1*1 </a:t>
            </a:r>
            <a:r>
              <a:rPr lang="ko-KR" altLang="en-US" dirty="0" err="1"/>
              <a:t>커널을</a:t>
            </a:r>
            <a:r>
              <a:rPr lang="ko-KR" altLang="en-US" dirty="0"/>
              <a:t> </a:t>
            </a:r>
            <a:r>
              <a:rPr lang="en-US" altLang="ko-KR" dirty="0"/>
              <a:t>4</a:t>
            </a:r>
            <a:r>
              <a:rPr lang="ko-KR" altLang="en-US" dirty="0"/>
              <a:t>개 적용 </a:t>
            </a:r>
            <a:r>
              <a:rPr lang="en-US" altLang="ko-KR" dirty="0">
                <a:sym typeface="Wingdings" pitchFamily="2" charset="2"/>
              </a:rPr>
              <a:t> </a:t>
            </a:r>
            <a:r>
              <a:rPr lang="en-US" altLang="ko-KR" i="1" dirty="0"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US" altLang="ko-KR" dirty="0">
                <a:latin typeface="Times New Roman" pitchFamily="18" charset="0"/>
                <a:cs typeface="Times New Roman" pitchFamily="18" charset="0"/>
              </a:rPr>
              <a:t>*</a:t>
            </a:r>
            <a:r>
              <a:rPr lang="en-US" altLang="ko-KR" i="1" dirty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ko-KR" altLang="en-US" dirty="0"/>
              <a:t>의 특징 </a:t>
            </a:r>
            <a:r>
              <a:rPr lang="ko-KR" altLang="en-US" dirty="0" err="1"/>
              <a:t>맵</a:t>
            </a:r>
            <a:r>
              <a:rPr lang="ko-KR" altLang="en-US" dirty="0"/>
              <a:t> </a:t>
            </a:r>
            <a:r>
              <a:rPr lang="en-US" altLang="ko-KR" dirty="0"/>
              <a:t>4</a:t>
            </a:r>
            <a:r>
              <a:rPr lang="ko-KR" altLang="en-US" dirty="0"/>
              <a:t>개가 됨</a:t>
            </a:r>
            <a:endParaRPr lang="en-US" altLang="ko-KR" dirty="0"/>
          </a:p>
          <a:p>
            <a:pPr lvl="2"/>
            <a:r>
              <a:rPr lang="ko-KR" altLang="en-US" dirty="0"/>
              <a:t>다시 말하면</a:t>
            </a:r>
            <a:r>
              <a:rPr lang="en-US" altLang="ko-KR" dirty="0"/>
              <a:t>, </a:t>
            </a:r>
            <a:r>
              <a:rPr lang="en-US" altLang="ko-KR" dirty="0">
                <a:latin typeface="Times New Roman" pitchFamily="18" charset="0"/>
                <a:cs typeface="Times New Roman" pitchFamily="18" charset="0"/>
              </a:rPr>
              <a:t>8*</a:t>
            </a:r>
            <a:r>
              <a:rPr lang="en-US" altLang="ko-KR" i="1" dirty="0"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US" altLang="ko-KR" dirty="0">
                <a:latin typeface="Times New Roman" pitchFamily="18" charset="0"/>
                <a:cs typeface="Times New Roman" pitchFamily="18" charset="0"/>
              </a:rPr>
              <a:t>*</a:t>
            </a:r>
            <a:r>
              <a:rPr lang="en-US" altLang="ko-KR" i="1" dirty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ko-KR" altLang="en-US" dirty="0"/>
              <a:t> </a:t>
            </a:r>
            <a:r>
              <a:rPr lang="ko-KR" altLang="en-US" dirty="0" err="1"/>
              <a:t>텐서에</a:t>
            </a:r>
            <a:r>
              <a:rPr lang="ko-KR" altLang="en-US" dirty="0"/>
              <a:t> </a:t>
            </a:r>
            <a:r>
              <a:rPr lang="en-US" altLang="ko-KR" dirty="0">
                <a:latin typeface="Times New Roman" pitchFamily="18" charset="0"/>
                <a:cs typeface="Times New Roman" pitchFamily="18" charset="0"/>
              </a:rPr>
              <a:t>8*1*1</a:t>
            </a:r>
            <a:r>
              <a:rPr lang="ko-KR" altLang="en-US" dirty="0"/>
              <a:t> </a:t>
            </a:r>
            <a:r>
              <a:rPr lang="ko-KR" altLang="en-US" dirty="0" err="1"/>
              <a:t>커널을</a:t>
            </a:r>
            <a:r>
              <a:rPr lang="ko-KR" altLang="en-US" dirty="0"/>
              <a:t> </a:t>
            </a:r>
            <a:r>
              <a:rPr lang="en-US" altLang="ko-KR" dirty="0"/>
              <a:t>4</a:t>
            </a:r>
            <a:r>
              <a:rPr lang="ko-KR" altLang="en-US" dirty="0"/>
              <a:t>개 적용하여 </a:t>
            </a:r>
            <a:r>
              <a:rPr lang="en-US" altLang="ko-KR" dirty="0">
                <a:latin typeface="Times New Roman" pitchFamily="18" charset="0"/>
                <a:cs typeface="Times New Roman" pitchFamily="18" charset="0"/>
              </a:rPr>
              <a:t>4*</a:t>
            </a:r>
            <a:r>
              <a:rPr lang="en-US" altLang="ko-KR" i="1" dirty="0"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US" altLang="ko-KR" dirty="0">
                <a:latin typeface="Times New Roman" pitchFamily="18" charset="0"/>
                <a:cs typeface="Times New Roman" pitchFamily="18" charset="0"/>
              </a:rPr>
              <a:t>*</a:t>
            </a:r>
            <a:r>
              <a:rPr lang="en-US" altLang="ko-KR" i="1" dirty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ko-KR" altLang="en-US" dirty="0"/>
              <a:t> </a:t>
            </a:r>
            <a:r>
              <a:rPr lang="ko-KR" altLang="en-US" dirty="0" err="1"/>
              <a:t>텐서를</a:t>
            </a:r>
            <a:r>
              <a:rPr lang="ko-KR" altLang="en-US" dirty="0"/>
              <a:t> 출력하는 셈</a:t>
            </a:r>
            <a:endParaRPr lang="en-US" altLang="ko-KR" dirty="0"/>
          </a:p>
          <a:p>
            <a:pPr lvl="1"/>
            <a:r>
              <a:rPr lang="en-US" altLang="ko-KR" dirty="0" err="1"/>
              <a:t>ReLU</a:t>
            </a:r>
            <a:r>
              <a:rPr lang="ko-KR" altLang="en-US" dirty="0"/>
              <a:t>와 같은 비선형 활성함수를 적용하면 특징 </a:t>
            </a:r>
            <a:r>
              <a:rPr lang="ko-KR" altLang="en-US" dirty="0" err="1"/>
              <a:t>맵의</a:t>
            </a:r>
            <a:r>
              <a:rPr lang="ko-KR" altLang="en-US" dirty="0"/>
              <a:t> 분별력 증가 </a:t>
            </a:r>
            <a:endParaRPr lang="en-US" altLang="ko-KR" dirty="0"/>
          </a:p>
          <a:p>
            <a:pPr lvl="1"/>
            <a:r>
              <a:rPr lang="en-US" altLang="ko-KR" dirty="0"/>
              <a:t>『</a:t>
            </a:r>
            <a:r>
              <a:rPr lang="ko-KR" altLang="en-US" dirty="0"/>
              <a:t>네트워크 속의 네트워크</a:t>
            </a:r>
            <a:r>
              <a:rPr lang="en-US" altLang="ko-KR" dirty="0"/>
              <a:t>(NIN)』</a:t>
            </a:r>
            <a:r>
              <a:rPr lang="ko-KR" altLang="en-US" dirty="0"/>
              <a:t>에서 유래 </a:t>
            </a:r>
            <a:r>
              <a:rPr lang="en-US" altLang="ko-KR" dirty="0"/>
              <a:t>[Lin2014]</a:t>
            </a:r>
          </a:p>
          <a:p>
            <a:pPr lvl="1"/>
            <a:r>
              <a:rPr lang="en-US" altLang="ko-KR" dirty="0" err="1"/>
              <a:t>VGGNet</a:t>
            </a:r>
            <a:r>
              <a:rPr lang="ko-KR" altLang="en-US" dirty="0"/>
              <a:t>은</a:t>
            </a:r>
            <a:r>
              <a:rPr lang="en-US" altLang="ko-KR" dirty="0"/>
              <a:t> </a:t>
            </a:r>
            <a:r>
              <a:rPr lang="ko-KR" altLang="en-US" dirty="0"/>
              <a:t>적용</a:t>
            </a:r>
            <a:r>
              <a:rPr lang="en-US" altLang="ko-KR" dirty="0"/>
              <a:t> </a:t>
            </a:r>
            <a:r>
              <a:rPr lang="ko-KR" altLang="en-US" dirty="0"/>
              <a:t>실험을 하였지만 최종 선택하지는 않음 </a:t>
            </a:r>
            <a:r>
              <a:rPr lang="en-US" altLang="ko-KR" dirty="0"/>
              <a:t>(</a:t>
            </a:r>
            <a:r>
              <a:rPr lang="en-US" altLang="ko-KR" dirty="0" err="1"/>
              <a:t>GoogLeNet</a:t>
            </a:r>
            <a:r>
              <a:rPr lang="ko-KR" altLang="en-US" dirty="0"/>
              <a:t>이 많이 사용함</a:t>
            </a:r>
            <a:r>
              <a:rPr lang="en-US" altLang="ko-KR" dirty="0"/>
              <a:t>)</a:t>
            </a:r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933" y="4077072"/>
            <a:ext cx="7779990" cy="1854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2053337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4.4.3 </a:t>
            </a:r>
            <a:r>
              <a:rPr lang="en-US" altLang="ko-KR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GoogLeNet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764704"/>
            <a:ext cx="8784976" cy="5832648"/>
          </a:xfrm>
        </p:spPr>
        <p:txBody>
          <a:bodyPr/>
          <a:lstStyle/>
          <a:p>
            <a:r>
              <a:rPr lang="en-US" altLang="ko-KR" dirty="0" err="1"/>
              <a:t>GoogLeNet</a:t>
            </a:r>
            <a:r>
              <a:rPr lang="ko-KR" altLang="en-US" dirty="0"/>
              <a:t>의 핵심 아이디어인 </a:t>
            </a:r>
            <a:r>
              <a:rPr lang="ko-KR" altLang="en-US" dirty="0" err="1"/>
              <a:t>인셉션</a:t>
            </a:r>
            <a:r>
              <a:rPr lang="en-US" altLang="ko-KR" dirty="0"/>
              <a:t> </a:t>
            </a:r>
            <a:r>
              <a:rPr lang="ko-KR" altLang="en-US" dirty="0"/>
              <a:t>모듈</a:t>
            </a:r>
            <a:endParaRPr lang="en-US" altLang="ko-KR" dirty="0"/>
          </a:p>
          <a:p>
            <a:pPr lvl="1"/>
            <a:r>
              <a:rPr lang="en-US" altLang="ko-KR" dirty="0"/>
              <a:t>NIN</a:t>
            </a:r>
            <a:r>
              <a:rPr lang="ko-KR" altLang="en-US" dirty="0"/>
              <a:t>의 구조를 수정한 것</a:t>
            </a:r>
            <a:endParaRPr lang="en-US" altLang="ko-KR" dirty="0"/>
          </a:p>
          <a:p>
            <a:r>
              <a:rPr lang="en-US" altLang="ko-KR" dirty="0"/>
              <a:t>NIN </a:t>
            </a:r>
            <a:r>
              <a:rPr lang="ko-KR" altLang="en-US" dirty="0"/>
              <a:t>구조</a:t>
            </a:r>
            <a:endParaRPr lang="en-US" altLang="ko-KR" dirty="0"/>
          </a:p>
          <a:p>
            <a:pPr lvl="1"/>
            <a:r>
              <a:rPr lang="en-US" altLang="ko-KR" dirty="0" err="1"/>
              <a:t>MLPconv</a:t>
            </a:r>
            <a:r>
              <a:rPr lang="ko-KR" altLang="en-US" dirty="0"/>
              <a:t>층이 </a:t>
            </a:r>
            <a:r>
              <a:rPr lang="ko-KR" altLang="en-US" dirty="0" err="1"/>
              <a:t>컨볼루션</a:t>
            </a:r>
            <a:r>
              <a:rPr lang="ko-KR" altLang="en-US" dirty="0"/>
              <a:t> 연산을 대신함</a:t>
            </a:r>
            <a:endParaRPr lang="en-US" altLang="ko-KR" dirty="0"/>
          </a:p>
          <a:p>
            <a:pPr lvl="1"/>
            <a:r>
              <a:rPr lang="en-US" altLang="ko-KR" dirty="0" err="1"/>
              <a:t>MLPconv</a:t>
            </a:r>
            <a:r>
              <a:rPr lang="ko-KR" altLang="en-US" dirty="0"/>
              <a:t>는 </a:t>
            </a:r>
            <a:r>
              <a:rPr lang="ko-KR" altLang="en-US" dirty="0" err="1"/>
              <a:t>커널을</a:t>
            </a:r>
            <a:r>
              <a:rPr lang="ko-KR" altLang="en-US" dirty="0"/>
              <a:t> 옮겨가면서 </a:t>
            </a:r>
            <a:r>
              <a:rPr lang="en-US" altLang="ko-KR" dirty="0"/>
              <a:t>MLP</a:t>
            </a:r>
            <a:r>
              <a:rPr lang="ko-KR" altLang="en-US" dirty="0"/>
              <a:t>의</a:t>
            </a:r>
            <a:r>
              <a:rPr lang="en-US" altLang="ko-KR" dirty="0"/>
              <a:t> </a:t>
            </a:r>
            <a:r>
              <a:rPr lang="ko-KR" altLang="en-US" dirty="0"/>
              <a:t>전방</a:t>
            </a:r>
            <a:r>
              <a:rPr lang="en-US" altLang="ko-KR" dirty="0"/>
              <a:t> </a:t>
            </a:r>
            <a:r>
              <a:rPr lang="ko-KR" altLang="en-US" dirty="0"/>
              <a:t>계산을 수행함 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161" y="2954001"/>
            <a:ext cx="7296497" cy="28108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292080" y="5764886"/>
            <a:ext cx="3244974" cy="4572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en-US" altLang="ko-KR" dirty="0" err="1"/>
              <a:t>MLPconv</a:t>
            </a:r>
            <a:r>
              <a:rPr lang="ko-KR" altLang="en-US" dirty="0"/>
              <a:t>층</a:t>
            </a:r>
            <a:r>
              <a:rPr lang="en-US" altLang="ko-KR" dirty="0"/>
              <a:t> (</a:t>
            </a:r>
            <a:r>
              <a:rPr lang="ko-KR" altLang="en-US" dirty="0"/>
              <a:t>마이크로 네트워크</a:t>
            </a:r>
            <a:r>
              <a:rPr lang="en-US" altLang="ko-KR" dirty="0"/>
              <a:t>)</a:t>
            </a:r>
            <a:endParaRPr lang="ko-KR" altLang="en-US" dirty="0"/>
          </a:p>
        </p:txBody>
      </p:sp>
      <p:cxnSp>
        <p:nvCxnSpPr>
          <p:cNvPr id="6" name="직선 화살표 연결선 5"/>
          <p:cNvCxnSpPr/>
          <p:nvPr/>
        </p:nvCxnSpPr>
        <p:spPr>
          <a:xfrm flipH="1" flipV="1">
            <a:off x="6300192" y="4879397"/>
            <a:ext cx="283418" cy="895726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334890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4.4.3 </a:t>
            </a:r>
            <a:r>
              <a:rPr lang="en-US" altLang="ko-KR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GoogLeNet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764704"/>
            <a:ext cx="8964488" cy="5832648"/>
          </a:xfrm>
        </p:spPr>
        <p:txBody>
          <a:bodyPr/>
          <a:lstStyle/>
          <a:p>
            <a:r>
              <a:rPr lang="en-US" altLang="ko-KR" dirty="0"/>
              <a:t>NIN</a:t>
            </a:r>
            <a:r>
              <a:rPr lang="ko-KR" altLang="en-US" dirty="0"/>
              <a:t>이 사용하는 전역 평균 </a:t>
            </a:r>
            <a:r>
              <a:rPr lang="ko-KR" altLang="en-US" dirty="0" err="1"/>
              <a:t>풀링</a:t>
            </a:r>
            <a:endParaRPr lang="en-US" altLang="ko-KR" dirty="0"/>
          </a:p>
          <a:p>
            <a:pPr lvl="1"/>
            <a:r>
              <a:rPr lang="en-US" altLang="ko-KR" dirty="0"/>
              <a:t>[</a:t>
            </a:r>
            <a:r>
              <a:rPr lang="ko-KR" altLang="en-US" dirty="0"/>
              <a:t>그림 </a:t>
            </a:r>
            <a:r>
              <a:rPr lang="en-US" altLang="ko-KR" dirty="0"/>
              <a:t>4-25(a)]</a:t>
            </a:r>
            <a:r>
              <a:rPr lang="ko-KR" altLang="en-US" dirty="0"/>
              <a:t>의 </a:t>
            </a:r>
            <a:r>
              <a:rPr lang="en-US" altLang="ko-KR" dirty="0" err="1"/>
              <a:t>VGGNet</a:t>
            </a:r>
            <a:r>
              <a:rPr lang="ko-KR" altLang="en-US" dirty="0"/>
              <a:t>의 </a:t>
            </a:r>
            <a:r>
              <a:rPr lang="ko-KR" altLang="en-US" dirty="0" err="1"/>
              <a:t>완전연결층</a:t>
            </a:r>
            <a:endParaRPr lang="en-US" altLang="ko-KR" dirty="0"/>
          </a:p>
          <a:p>
            <a:pPr lvl="2"/>
            <a:r>
              <a:rPr lang="en-US" altLang="ko-KR" dirty="0"/>
              <a:t>1</a:t>
            </a:r>
            <a:r>
              <a:rPr lang="ko-KR" altLang="en-US" dirty="0"/>
              <a:t>억</a:t>
            </a:r>
            <a:r>
              <a:rPr lang="en-US" altLang="ko-KR" dirty="0"/>
              <a:t>2</a:t>
            </a:r>
            <a:r>
              <a:rPr lang="ko-KR" altLang="en-US" dirty="0"/>
              <a:t>천</a:t>
            </a:r>
            <a:r>
              <a:rPr lang="en-US" altLang="ko-KR" dirty="0"/>
              <a:t>2</a:t>
            </a:r>
            <a:r>
              <a:rPr lang="ko-KR" altLang="en-US" dirty="0"/>
              <a:t>백만 개의 매개변수를 가짐 </a:t>
            </a:r>
            <a:r>
              <a:rPr lang="en-US" altLang="ko-KR" dirty="0"/>
              <a:t>(</a:t>
            </a:r>
            <a:r>
              <a:rPr lang="en-US" altLang="ko-KR" dirty="0" err="1"/>
              <a:t>VGGNet</a:t>
            </a:r>
            <a:r>
              <a:rPr lang="ko-KR" altLang="en-US" dirty="0"/>
              <a:t>의 전체 매개변수의 </a:t>
            </a:r>
            <a:r>
              <a:rPr lang="en-US" altLang="ko-KR" dirty="0"/>
              <a:t>85%) </a:t>
            </a:r>
            <a:r>
              <a:rPr lang="en-US" altLang="ko-KR" dirty="0">
                <a:sym typeface="Wingdings" pitchFamily="2" charset="2"/>
              </a:rPr>
              <a:t> </a:t>
            </a:r>
            <a:r>
              <a:rPr lang="ko-KR" altLang="en-US" dirty="0"/>
              <a:t>과잉적합 원인</a:t>
            </a:r>
            <a:endParaRPr lang="en-US" altLang="ko-KR" dirty="0"/>
          </a:p>
          <a:p>
            <a:pPr lvl="1"/>
            <a:r>
              <a:rPr lang="en-US" altLang="ko-KR" dirty="0"/>
              <a:t>[</a:t>
            </a:r>
            <a:r>
              <a:rPr lang="ko-KR" altLang="en-US" dirty="0"/>
              <a:t>그림 </a:t>
            </a:r>
            <a:r>
              <a:rPr lang="en-US" altLang="ko-KR" dirty="0"/>
              <a:t>4-25(b)]</a:t>
            </a:r>
            <a:r>
              <a:rPr lang="ko-KR" altLang="en-US" dirty="0"/>
              <a:t>의 전역 평균 </a:t>
            </a:r>
            <a:r>
              <a:rPr lang="ko-KR" altLang="en-US" dirty="0" err="1"/>
              <a:t>풀링</a:t>
            </a:r>
            <a:endParaRPr lang="en-US" altLang="ko-KR" dirty="0"/>
          </a:p>
          <a:p>
            <a:pPr lvl="2"/>
            <a:r>
              <a:rPr lang="en-US" altLang="ko-KR" dirty="0" err="1"/>
              <a:t>MLPconv</a:t>
            </a:r>
            <a:r>
              <a:rPr lang="ko-KR" altLang="en-US" dirty="0"/>
              <a:t>가 부류 수만큼 특징 </a:t>
            </a:r>
            <a:r>
              <a:rPr lang="ko-KR" altLang="en-US" dirty="0" err="1"/>
              <a:t>맵을</a:t>
            </a:r>
            <a:r>
              <a:rPr lang="ko-KR" altLang="en-US" dirty="0"/>
              <a:t> 생성하면</a:t>
            </a:r>
            <a:r>
              <a:rPr lang="en-US" altLang="ko-KR" dirty="0"/>
              <a:t>,</a:t>
            </a:r>
            <a:r>
              <a:rPr lang="ko-KR" altLang="en-US" dirty="0"/>
              <a:t> 특징 </a:t>
            </a:r>
            <a:r>
              <a:rPr lang="ko-KR" altLang="en-US" dirty="0" err="1"/>
              <a:t>맵</a:t>
            </a:r>
            <a:r>
              <a:rPr lang="ko-KR" altLang="en-US" dirty="0"/>
              <a:t> 각각을 평균하여 출력 </a:t>
            </a:r>
            <a:r>
              <a:rPr lang="ko-KR" altLang="en-US" dirty="0" err="1"/>
              <a:t>노드에</a:t>
            </a:r>
            <a:r>
              <a:rPr lang="ko-KR" altLang="en-US" dirty="0"/>
              <a:t> 입력 </a:t>
            </a:r>
            <a:r>
              <a:rPr lang="en-US" altLang="ko-KR" dirty="0">
                <a:sym typeface="Wingdings" pitchFamily="2" charset="2"/>
              </a:rPr>
              <a:t> </a:t>
            </a:r>
            <a:r>
              <a:rPr lang="ko-KR" altLang="en-US" dirty="0">
                <a:sym typeface="Wingdings" pitchFamily="2" charset="2"/>
              </a:rPr>
              <a:t>이 방식으로 매개변수를 없앰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3140968"/>
            <a:ext cx="6984776" cy="30111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120995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4.1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딥러닝의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등장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4.1.1 </a:t>
            </a:r>
            <a:r>
              <a:rPr lang="ko-KR" altLang="en-US" dirty="0" err="1"/>
              <a:t>딥러닝의</a:t>
            </a:r>
            <a:r>
              <a:rPr lang="ko-KR" altLang="en-US" dirty="0"/>
              <a:t> 기술 혁신 요인</a:t>
            </a:r>
            <a:endParaRPr lang="en-US" altLang="ko-KR" dirty="0"/>
          </a:p>
          <a:p>
            <a:r>
              <a:rPr lang="en-US" altLang="ko-KR" dirty="0"/>
              <a:t>4.1.2 </a:t>
            </a:r>
            <a:r>
              <a:rPr lang="ko-KR" altLang="en-US" dirty="0"/>
              <a:t>특징 학습의 부각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80393560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4.4.3 </a:t>
            </a:r>
            <a:r>
              <a:rPr lang="en-US" altLang="ko-KR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GoogLeNet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764704"/>
            <a:ext cx="8784976" cy="5832648"/>
          </a:xfrm>
        </p:spPr>
        <p:txBody>
          <a:bodyPr/>
          <a:lstStyle/>
          <a:p>
            <a:r>
              <a:rPr lang="en-US" altLang="ko-KR" dirty="0" err="1"/>
              <a:t>GoogLeNet</a:t>
            </a:r>
            <a:r>
              <a:rPr lang="ko-KR" altLang="en-US" dirty="0"/>
              <a:t>은</a:t>
            </a:r>
            <a:r>
              <a:rPr lang="en-US" altLang="ko-KR" dirty="0"/>
              <a:t> NIN</a:t>
            </a:r>
            <a:r>
              <a:rPr lang="ko-KR" altLang="en-US" dirty="0"/>
              <a:t> 아이디어를 확장한 신경망</a:t>
            </a:r>
            <a:endParaRPr lang="en-US" altLang="ko-KR" dirty="0"/>
          </a:p>
          <a:p>
            <a:pPr lvl="1"/>
            <a:r>
              <a:rPr lang="ko-KR" altLang="en-US" dirty="0" err="1"/>
              <a:t>인셉션</a:t>
            </a:r>
            <a:r>
              <a:rPr lang="ko-KR" altLang="en-US" dirty="0"/>
              <a:t> 모듈</a:t>
            </a:r>
            <a:endParaRPr lang="en-US" altLang="ko-KR" dirty="0"/>
          </a:p>
          <a:p>
            <a:pPr lvl="2"/>
            <a:r>
              <a:rPr lang="ko-KR" altLang="en-US" dirty="0"/>
              <a:t>마이크로</a:t>
            </a:r>
            <a:r>
              <a:rPr lang="en-US" altLang="ko-KR" dirty="0"/>
              <a:t> </a:t>
            </a:r>
            <a:r>
              <a:rPr lang="ko-KR" altLang="en-US" dirty="0"/>
              <a:t>네트워크로 </a:t>
            </a:r>
            <a:r>
              <a:rPr lang="en-US" altLang="ko-KR" dirty="0" err="1"/>
              <a:t>MLPconv</a:t>
            </a:r>
            <a:r>
              <a:rPr lang="en-US" altLang="ko-KR" dirty="0"/>
              <a:t> </a:t>
            </a:r>
            <a:r>
              <a:rPr lang="ko-KR" altLang="en-US" dirty="0"/>
              <a:t>대신 네 종류의 </a:t>
            </a:r>
            <a:r>
              <a:rPr lang="ko-KR" altLang="en-US" dirty="0" err="1"/>
              <a:t>컨볼루션</a:t>
            </a:r>
            <a:r>
              <a:rPr lang="ko-KR" altLang="en-US" dirty="0"/>
              <a:t> 연산 사용</a:t>
            </a:r>
            <a:endParaRPr lang="en-US" altLang="ko-KR" dirty="0"/>
          </a:p>
          <a:p>
            <a:pPr lvl="2"/>
            <a:r>
              <a:rPr lang="en-US" altLang="ko-KR" dirty="0"/>
              <a:t>1*1 </a:t>
            </a:r>
            <a:r>
              <a:rPr lang="ko-KR" altLang="en-US" dirty="0" err="1"/>
              <a:t>컨볼루션을</a:t>
            </a:r>
            <a:r>
              <a:rPr lang="ko-KR" altLang="en-US" dirty="0"/>
              <a:t> 사용하여 차원 축소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010" y="2492896"/>
            <a:ext cx="5737101" cy="3763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803611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4.4.3 </a:t>
            </a:r>
            <a:r>
              <a:rPr lang="en-US" altLang="ko-KR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GoogLeNet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764704"/>
            <a:ext cx="8784976" cy="5832648"/>
          </a:xfrm>
        </p:spPr>
        <p:txBody>
          <a:bodyPr/>
          <a:lstStyle/>
          <a:p>
            <a:r>
              <a:rPr lang="ko-KR" altLang="en-US" dirty="0" err="1"/>
              <a:t>인셉션</a:t>
            </a:r>
            <a:r>
              <a:rPr lang="ko-KR" altLang="en-US" dirty="0"/>
              <a:t> 모듈을 </a:t>
            </a:r>
            <a:r>
              <a:rPr lang="en-US" altLang="ko-KR" dirty="0"/>
              <a:t>9</a:t>
            </a:r>
            <a:r>
              <a:rPr lang="ko-KR" altLang="en-US" dirty="0"/>
              <a:t>개 결합한 </a:t>
            </a:r>
            <a:r>
              <a:rPr lang="en-US" altLang="ko-KR" dirty="0" err="1"/>
              <a:t>GoogLeNet</a:t>
            </a:r>
            <a:r>
              <a:rPr lang="en-US" altLang="ko-KR" dirty="0"/>
              <a:t> ([</a:t>
            </a:r>
            <a:r>
              <a:rPr lang="ko-KR" altLang="en-US" dirty="0"/>
              <a:t>그림 </a:t>
            </a:r>
            <a:r>
              <a:rPr lang="en-US" altLang="ko-KR" dirty="0"/>
              <a:t>4-27])</a:t>
            </a:r>
          </a:p>
          <a:p>
            <a:pPr lvl="1"/>
            <a:r>
              <a:rPr lang="ko-KR" altLang="en-US" dirty="0"/>
              <a:t>매개변수가 있는 층 </a:t>
            </a:r>
            <a:r>
              <a:rPr lang="en-US" altLang="ko-KR" dirty="0"/>
              <a:t>22</a:t>
            </a:r>
            <a:r>
              <a:rPr lang="ko-KR" altLang="en-US" dirty="0"/>
              <a:t>개</a:t>
            </a:r>
            <a:r>
              <a:rPr lang="en-US" altLang="ko-KR" dirty="0"/>
              <a:t>, </a:t>
            </a:r>
            <a:r>
              <a:rPr lang="ko-KR" altLang="en-US" dirty="0"/>
              <a:t>없는 층 </a:t>
            </a:r>
            <a:r>
              <a:rPr lang="en-US" altLang="ko-KR" dirty="0"/>
              <a:t>5</a:t>
            </a:r>
            <a:r>
              <a:rPr lang="ko-KR" altLang="en-US" dirty="0"/>
              <a:t>개로 총 </a:t>
            </a:r>
            <a:r>
              <a:rPr lang="en-US" altLang="ko-KR" dirty="0"/>
              <a:t>27</a:t>
            </a:r>
            <a:r>
              <a:rPr lang="ko-KR" altLang="en-US" dirty="0"/>
              <a:t>개 층</a:t>
            </a:r>
            <a:endParaRPr lang="en-US" altLang="ko-KR" dirty="0"/>
          </a:p>
          <a:p>
            <a:pPr lvl="1"/>
            <a:r>
              <a:rPr lang="ko-KR" altLang="en-US" dirty="0" err="1"/>
              <a:t>완전열결층은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개에 불과</a:t>
            </a:r>
            <a:endParaRPr lang="en-US" altLang="ko-KR" dirty="0"/>
          </a:p>
          <a:p>
            <a:pPr lvl="2"/>
            <a:r>
              <a:rPr lang="en-US" altLang="ko-KR" dirty="0"/>
              <a:t>1</a:t>
            </a:r>
            <a:r>
              <a:rPr lang="ko-KR" altLang="en-US" dirty="0"/>
              <a:t>백만 개의 매개변수를 가지며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 err="1"/>
              <a:t>VGGNet</a:t>
            </a:r>
            <a:r>
              <a:rPr lang="ko-KR" altLang="en-US" dirty="0"/>
              <a:t>의 완전연결에 비하면 </a:t>
            </a:r>
            <a:r>
              <a:rPr lang="en-US" altLang="ko-KR" dirty="0"/>
              <a:t>1%</a:t>
            </a:r>
            <a:r>
              <a:rPr lang="ko-KR" altLang="en-US" dirty="0"/>
              <a:t>에 불과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636912"/>
            <a:ext cx="8341196" cy="29147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5189836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4.4.4 </a:t>
            </a:r>
            <a:r>
              <a:rPr lang="en-US" altLang="ko-KR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ResNet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>
              <a:xfrm>
                <a:off x="179512" y="764704"/>
                <a:ext cx="8784976" cy="5832648"/>
              </a:xfrm>
            </p:spPr>
            <p:txBody>
              <a:bodyPr/>
              <a:lstStyle/>
              <a:p>
                <a:r>
                  <a:rPr lang="en-US" altLang="ko-KR" dirty="0"/>
                  <a:t>ResNet</a:t>
                </a:r>
              </a:p>
              <a:p>
                <a:pPr lvl="1"/>
                <a:r>
                  <a:rPr lang="ko-KR" altLang="en-US" dirty="0"/>
                  <a:t>잔류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학습이라는 아이디어를 이용하여 성능 저하를 피하면서 층 수를 대폭 늘림</a:t>
                </a:r>
                <a:r>
                  <a:rPr lang="en-US" altLang="ko-KR" dirty="0"/>
                  <a:t>(</a:t>
                </a:r>
                <a:r>
                  <a:rPr lang="ko-KR" altLang="en-US" dirty="0"/>
                  <a:t>최대 </a:t>
                </a:r>
                <a:r>
                  <a:rPr lang="en-US" altLang="ko-KR" dirty="0"/>
                  <a:t>1202</a:t>
                </a:r>
                <a:r>
                  <a:rPr lang="ko-KR" altLang="en-US" dirty="0"/>
                  <a:t>층까지</a:t>
                </a:r>
                <a:r>
                  <a:rPr lang="en-US" altLang="ko-KR" dirty="0"/>
                  <a:t>)</a:t>
                </a:r>
              </a:p>
              <a:p>
                <a:pPr lvl="1"/>
                <a:r>
                  <a:rPr lang="ko-KR" altLang="en-US" dirty="0"/>
                  <a:t>원래 </a:t>
                </a:r>
                <a:r>
                  <a:rPr lang="ko-KR" altLang="en-US" dirty="0" err="1"/>
                  <a:t>컨볼루션</a:t>
                </a:r>
                <a:r>
                  <a:rPr lang="ko-KR" altLang="en-US" dirty="0"/>
                  <a:t> 신경망</a:t>
                </a:r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r>
                  <a:rPr lang="ko-KR" altLang="en-US" dirty="0"/>
                  <a:t>잔류 학습은 지름길 연결된 </a:t>
                </a:r>
                <a14:m>
                  <m:oMath xmlns:m="http://schemas.openxmlformats.org/officeDocument/2006/math">
                    <m:r>
                      <a:rPr lang="en-US" altLang="ko-KR" b="1" i="0" dirty="0" smtClean="0">
                        <a:latin typeface="Cambria Math"/>
                      </a:rPr>
                      <m:t>𝐱</m:t>
                    </m:r>
                  </m:oMath>
                </a14:m>
                <a:r>
                  <a:rPr lang="ko-KR" altLang="en-US" dirty="0"/>
                  <a:t>를 더한 </a:t>
                </a:r>
                <a14:m>
                  <m:oMath xmlns:m="http://schemas.openxmlformats.org/officeDocument/2006/math">
                    <m:r>
                      <a:rPr lang="en-US" altLang="ko-KR" b="1" i="0" dirty="0" smtClean="0">
                        <a:latin typeface="Cambria Math"/>
                      </a:rPr>
                      <m:t>𝐅</m:t>
                    </m:r>
                    <m:d>
                      <m:dPr>
                        <m:ctrlPr>
                          <a:rPr lang="en-US" altLang="ko-KR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1" i="0" dirty="0" smtClean="0">
                            <a:latin typeface="Cambria Math"/>
                          </a:rPr>
                          <m:t>𝐱</m:t>
                        </m:r>
                      </m:e>
                    </m:d>
                    <m:r>
                      <a:rPr lang="en-US" altLang="ko-KR" b="1" i="1" dirty="0" smtClean="0">
                        <a:latin typeface="Cambria Math"/>
                      </a:rPr>
                      <m:t>+</m:t>
                    </m:r>
                    <m:r>
                      <a:rPr lang="en-US" altLang="ko-KR" b="1" i="0" dirty="0" smtClean="0">
                        <a:latin typeface="Cambria Math"/>
                      </a:rPr>
                      <m:t>𝐱</m:t>
                    </m:r>
                  </m:oMath>
                </a14:m>
                <a:r>
                  <a:rPr lang="ko-KR" altLang="en-US" dirty="0"/>
                  <a:t>에</a:t>
                </a:r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r>
                      <a:rPr lang="ko-KR" altLang="en-US" b="1" i="0" smtClean="0">
                        <a:latin typeface="Cambria Math"/>
                      </a:rPr>
                      <m:t>𝛕</m:t>
                    </m:r>
                  </m:oMath>
                </a14:m>
                <a:r>
                  <a:rPr lang="ko-KR" altLang="en-US" dirty="0"/>
                  <a:t>를 적용</a:t>
                </a:r>
                <a:r>
                  <a:rPr lang="en-US" altLang="ko-KR" dirty="0"/>
                  <a:t>. </a:t>
                </a:r>
                <a14:m>
                  <m:oMath xmlns:m="http://schemas.openxmlformats.org/officeDocument/2006/math">
                    <m:r>
                      <a:rPr lang="en-US" altLang="ko-KR" b="1" dirty="0">
                        <a:latin typeface="Cambria Math"/>
                      </a:rPr>
                      <m:t>𝐅</m:t>
                    </m:r>
                    <m:d>
                      <m:dPr>
                        <m:ctrlPr>
                          <a:rPr lang="en-US" altLang="ko-KR" b="1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1" dirty="0">
                            <a:latin typeface="Cambria Math"/>
                          </a:rPr>
                          <m:t>𝐱</m:t>
                        </m:r>
                      </m:e>
                    </m:d>
                  </m:oMath>
                </a14:m>
                <a:r>
                  <a:rPr lang="ko-KR" altLang="en-US" dirty="0"/>
                  <a:t>는 잔류</a:t>
                </a:r>
                <a:endParaRPr lang="en-US" altLang="ko-KR" dirty="0"/>
              </a:p>
              <a:p>
                <a:pPr marL="0" indent="0">
                  <a:buNone/>
                </a:pPr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xfrm>
                <a:off x="179512" y="764704"/>
                <a:ext cx="8784976" cy="5832648"/>
              </a:xfrm>
              <a:blipFill rotWithShape="1">
                <a:blip r:embed="rId2"/>
                <a:stretch>
                  <a:fillRect l="-5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618" y="3729718"/>
            <a:ext cx="5975970" cy="27054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7" y="2244675"/>
            <a:ext cx="2886075" cy="352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7" y="2605704"/>
            <a:ext cx="13335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7" y="3396343"/>
            <a:ext cx="1952625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7400888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4.4.4 </a:t>
            </a:r>
            <a:r>
              <a:rPr lang="en-US" altLang="ko-KR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ResNet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764704"/>
            <a:ext cx="8784976" cy="5832648"/>
          </a:xfrm>
        </p:spPr>
        <p:txBody>
          <a:bodyPr/>
          <a:lstStyle/>
          <a:p>
            <a:r>
              <a:rPr lang="ko-KR" altLang="en-US" dirty="0"/>
              <a:t>지름길 연결을 두는 이유는</a:t>
            </a:r>
            <a:r>
              <a:rPr lang="en-US" altLang="ko-KR" dirty="0"/>
              <a:t>?</a:t>
            </a:r>
          </a:p>
          <a:p>
            <a:pPr lvl="1">
              <a:lnSpc>
                <a:spcPct val="150000"/>
              </a:lnSpc>
            </a:pPr>
            <a:r>
              <a:rPr lang="ko-KR" altLang="en-US" dirty="0" err="1"/>
              <a:t>그레이디언트</a:t>
            </a:r>
            <a:r>
              <a:rPr lang="ko-KR" altLang="en-US" dirty="0"/>
              <a:t> 소멸 문제 해결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식 </a:t>
            </a:r>
            <a:r>
              <a:rPr lang="en-US" altLang="ko-KR" dirty="0"/>
              <a:t>(4.14)</a:t>
            </a:r>
            <a:r>
              <a:rPr lang="ko-KR" altLang="en-US" dirty="0"/>
              <a:t>의 </a:t>
            </a:r>
            <a:r>
              <a:rPr lang="ko-KR" altLang="en-US" dirty="0" err="1"/>
              <a:t>그레이디언트</a:t>
            </a:r>
            <a:r>
              <a:rPr lang="ko-KR" altLang="en-US" dirty="0"/>
              <a:t> 식에서                          이 </a:t>
            </a:r>
            <a:r>
              <a:rPr lang="en-US" altLang="ko-KR" dirty="0"/>
              <a:t>-1</a:t>
            </a:r>
            <a:r>
              <a:rPr lang="ko-KR" altLang="en-US" dirty="0"/>
              <a:t>이 될 가능성이 거의 없음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271" y="2702634"/>
            <a:ext cx="7056784" cy="7166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3876" y="1628800"/>
            <a:ext cx="1704975" cy="619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5559281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4.4.4 </a:t>
            </a:r>
            <a:r>
              <a:rPr lang="en-US" altLang="ko-KR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ResNet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764704"/>
            <a:ext cx="8784976" cy="5832648"/>
          </a:xfrm>
        </p:spPr>
        <p:txBody>
          <a:bodyPr/>
          <a:lstStyle/>
          <a:p>
            <a:r>
              <a:rPr lang="en-US" altLang="ko-KR" dirty="0"/>
              <a:t>34</a:t>
            </a:r>
            <a:r>
              <a:rPr lang="ko-KR" altLang="en-US" dirty="0"/>
              <a:t>층짜리 </a:t>
            </a:r>
            <a:r>
              <a:rPr lang="en-US" altLang="ko-KR" dirty="0" err="1"/>
              <a:t>ResNet</a:t>
            </a:r>
            <a:r>
              <a:rPr lang="en-US" altLang="ko-KR" dirty="0"/>
              <a:t> </a:t>
            </a:r>
            <a:r>
              <a:rPr lang="ko-KR" altLang="en-US" dirty="0"/>
              <a:t>예시 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r>
              <a:rPr lang="en-US" altLang="ko-KR" dirty="0" err="1"/>
              <a:t>VGGNet</a:t>
            </a:r>
            <a:r>
              <a:rPr lang="ko-KR" altLang="en-US" dirty="0"/>
              <a:t>과 같은 점</a:t>
            </a:r>
            <a:endParaRPr lang="en-US" altLang="ko-KR" dirty="0"/>
          </a:p>
          <a:p>
            <a:pPr lvl="1"/>
            <a:r>
              <a:rPr lang="en-US" altLang="ko-KR" dirty="0"/>
              <a:t>3*3 </a:t>
            </a:r>
            <a:r>
              <a:rPr lang="ko-KR" altLang="en-US" dirty="0" err="1"/>
              <a:t>커널</a:t>
            </a:r>
            <a:r>
              <a:rPr lang="ko-KR" altLang="en-US" dirty="0"/>
              <a:t> 사용</a:t>
            </a:r>
            <a:endParaRPr lang="en-US" altLang="ko-KR" dirty="0"/>
          </a:p>
          <a:p>
            <a:r>
              <a:rPr lang="en-US" altLang="ko-KR" dirty="0" err="1"/>
              <a:t>VGGNet</a:t>
            </a:r>
            <a:r>
              <a:rPr lang="ko-KR" altLang="en-US" dirty="0"/>
              <a:t>과</a:t>
            </a:r>
            <a:r>
              <a:rPr lang="en-US" altLang="ko-KR" dirty="0"/>
              <a:t> </a:t>
            </a:r>
            <a:r>
              <a:rPr lang="ko-KR" altLang="en-US" dirty="0"/>
              <a:t>다른 점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잔류 학습 사용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전역 평균 </a:t>
            </a:r>
            <a:r>
              <a:rPr lang="ko-KR" altLang="en-US" dirty="0" err="1"/>
              <a:t>풀링</a:t>
            </a:r>
            <a:r>
              <a:rPr lang="ko-KR" altLang="en-US" dirty="0"/>
              <a:t> 사용</a:t>
            </a:r>
            <a:r>
              <a:rPr lang="en-US" altLang="ko-KR" dirty="0"/>
              <a:t>(FC </a:t>
            </a:r>
            <a:r>
              <a:rPr lang="ko-KR" altLang="en-US" dirty="0"/>
              <a:t>층 제거</a:t>
            </a:r>
            <a:r>
              <a:rPr lang="en-US" altLang="ko-KR" dirty="0"/>
              <a:t>)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배치 정규화 적용</a:t>
            </a:r>
            <a:r>
              <a:rPr lang="en-US" altLang="ko-KR" dirty="0"/>
              <a:t>(</a:t>
            </a:r>
            <a:r>
              <a:rPr lang="ko-KR" altLang="en-US" dirty="0" err="1"/>
              <a:t>드롭아웃</a:t>
            </a:r>
            <a:r>
              <a:rPr lang="ko-KR" altLang="en-US" dirty="0"/>
              <a:t> 적용 불필요</a:t>
            </a:r>
            <a:r>
              <a:rPr lang="en-US" altLang="ko-KR" dirty="0"/>
              <a:t>) </a:t>
            </a:r>
            <a:r>
              <a:rPr lang="en-US" altLang="ko-KR" dirty="0">
                <a:sym typeface="Wingdings" pitchFamily="2" charset="2"/>
              </a:rPr>
              <a:t> </a:t>
            </a:r>
            <a:r>
              <a:rPr lang="ko-KR" altLang="en-US" dirty="0">
                <a:sym typeface="Wingdings" pitchFamily="2" charset="2"/>
              </a:rPr>
              <a:t>배치 정규화는 </a:t>
            </a:r>
            <a:r>
              <a:rPr lang="en-US" altLang="ko-KR" dirty="0">
                <a:sym typeface="Wingdings" pitchFamily="2" charset="2"/>
              </a:rPr>
              <a:t>5.2.6</a:t>
            </a:r>
            <a:r>
              <a:rPr lang="ko-KR" altLang="en-US" dirty="0">
                <a:sym typeface="Wingdings" pitchFamily="2" charset="2"/>
              </a:rPr>
              <a:t>절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209" y="1340768"/>
            <a:ext cx="8438560" cy="20162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6341873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4.4.4 </a:t>
            </a:r>
            <a:r>
              <a:rPr lang="en-US" altLang="ko-KR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ResNet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764704"/>
            <a:ext cx="8784976" cy="5832648"/>
          </a:xfrm>
        </p:spPr>
        <p:txBody>
          <a:bodyPr/>
          <a:lstStyle/>
          <a:p>
            <a:r>
              <a:rPr lang="en-US" altLang="ko-KR" dirty="0"/>
              <a:t>ILSVRC </a:t>
            </a:r>
            <a:r>
              <a:rPr lang="ko-KR" altLang="en-US" dirty="0"/>
              <a:t>대회 성적 </a:t>
            </a:r>
            <a:endParaRPr lang="en-US" altLang="ko-KR" dirty="0"/>
          </a:p>
          <a:p>
            <a:pPr lvl="1"/>
            <a:r>
              <a:rPr lang="en-US" altLang="ko-KR" dirty="0"/>
              <a:t>2012</a:t>
            </a:r>
            <a:r>
              <a:rPr lang="ko-KR" altLang="en-US" dirty="0"/>
              <a:t>년 </a:t>
            </a:r>
            <a:r>
              <a:rPr lang="en-US" altLang="ko-KR" dirty="0" err="1"/>
              <a:t>AlexNet</a:t>
            </a:r>
            <a:r>
              <a:rPr lang="ko-KR" altLang="en-US" dirty="0"/>
              <a:t>의 </a:t>
            </a:r>
            <a:r>
              <a:rPr lang="en-US" altLang="ko-KR" dirty="0"/>
              <a:t>15.3% </a:t>
            </a:r>
            <a:r>
              <a:rPr lang="ko-KR" altLang="en-US" dirty="0" err="1"/>
              <a:t>오류율은</a:t>
            </a:r>
            <a:r>
              <a:rPr lang="ko-KR" altLang="en-US" dirty="0"/>
              <a:t> 당시로서 경이로운 성능</a:t>
            </a:r>
            <a:endParaRPr lang="en-US" altLang="ko-KR" dirty="0"/>
          </a:p>
          <a:p>
            <a:pPr lvl="1"/>
            <a:r>
              <a:rPr lang="en-US" altLang="ko-KR" dirty="0"/>
              <a:t>2015</a:t>
            </a:r>
            <a:r>
              <a:rPr lang="ko-KR" altLang="en-US" dirty="0"/>
              <a:t>년에 </a:t>
            </a:r>
            <a:r>
              <a:rPr lang="en-US" altLang="ko-KR" dirty="0" err="1"/>
              <a:t>ResNet</a:t>
            </a:r>
            <a:r>
              <a:rPr lang="ko-KR" altLang="en-US" dirty="0"/>
              <a:t>은 </a:t>
            </a:r>
            <a:r>
              <a:rPr lang="en-US" altLang="ko-KR" dirty="0"/>
              <a:t>3.5% </a:t>
            </a:r>
            <a:r>
              <a:rPr lang="ko-KR" altLang="en-US" dirty="0" err="1"/>
              <a:t>오류율</a:t>
            </a:r>
            <a:r>
              <a:rPr lang="ko-KR" altLang="en-US" dirty="0"/>
              <a:t> 달성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7" y="2204864"/>
            <a:ext cx="6703665" cy="40545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2307458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4.4.4 </a:t>
            </a:r>
            <a:r>
              <a:rPr lang="en-US" altLang="ko-KR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ResNet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764704"/>
            <a:ext cx="8784976" cy="5832648"/>
          </a:xfrm>
        </p:spPr>
        <p:txBody>
          <a:bodyPr/>
          <a:lstStyle/>
          <a:p>
            <a:r>
              <a:rPr lang="en-US" altLang="ko-KR" dirty="0"/>
              <a:t>ILSVRC </a:t>
            </a:r>
            <a:r>
              <a:rPr lang="ko-KR" altLang="en-US" dirty="0"/>
              <a:t>대회 </a:t>
            </a:r>
            <a:endParaRPr lang="en-US" altLang="ko-KR" dirty="0"/>
          </a:p>
          <a:p>
            <a:pPr lvl="1"/>
            <a:r>
              <a:rPr lang="ko-KR" altLang="en-US" dirty="0"/>
              <a:t>분류 문제는 성능 포화 </a:t>
            </a:r>
            <a:r>
              <a:rPr lang="en-US" altLang="ko-KR" dirty="0"/>
              <a:t>(</a:t>
            </a:r>
            <a:r>
              <a:rPr lang="ko-KR" altLang="en-US" dirty="0"/>
              <a:t>사람 성능에 필적함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물체 검출 문제에 집중함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036" y="2109200"/>
            <a:ext cx="7219950" cy="3829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5081690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4.5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생성 모델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4.5.1 </a:t>
            </a:r>
            <a:r>
              <a:rPr lang="ko-KR" altLang="en-US" dirty="0"/>
              <a:t>생성 모델이란</a:t>
            </a:r>
            <a:r>
              <a:rPr lang="en-US" altLang="ko-KR" dirty="0"/>
              <a:t>?</a:t>
            </a:r>
          </a:p>
          <a:p>
            <a:r>
              <a:rPr lang="en-US" altLang="ko-KR" dirty="0"/>
              <a:t>4.5.2 GAN</a:t>
            </a:r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129" y="2443251"/>
            <a:ext cx="8320327" cy="1944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2327256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4.5.1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생성 모델이란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?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분별 모델과 생성 모델의 비교</a:t>
            </a:r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074" y="1772816"/>
            <a:ext cx="7560840" cy="19640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0467512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4.5.1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생성 모델이란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?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052736"/>
            <a:ext cx="8387333" cy="15841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3585999"/>
            <a:ext cx="2277244" cy="1427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0725" y="3501374"/>
            <a:ext cx="2730996" cy="15118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1045" y="3468664"/>
            <a:ext cx="2803004" cy="1544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51520" y="3011464"/>
            <a:ext cx="3456384" cy="4572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ko-KR" altLang="en-US" dirty="0"/>
              <a:t>생성 모델이 추정하는 확률 분포</a:t>
            </a:r>
          </a:p>
        </p:txBody>
      </p:sp>
    </p:spTree>
    <p:extLst>
      <p:ext uri="{BB962C8B-B14F-4D97-AF65-F5344CB8AC3E}">
        <p14:creationId xmlns:p14="http://schemas.microsoft.com/office/powerpoint/2010/main" val="18956161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4.1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딥러닝의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등장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배경</a:t>
            </a:r>
            <a:endParaRPr lang="en-US" altLang="ko-KR" dirty="0"/>
          </a:p>
          <a:p>
            <a:pPr lvl="1"/>
            <a:r>
              <a:rPr lang="en-US" altLang="ko-KR" dirty="0"/>
              <a:t>1980</a:t>
            </a:r>
            <a:r>
              <a:rPr lang="ko-KR" altLang="en-US" dirty="0"/>
              <a:t>년대에 이미 깊은 신경망 아이디어 등장</a:t>
            </a:r>
            <a:endParaRPr lang="en-US" altLang="ko-KR" dirty="0"/>
          </a:p>
          <a:p>
            <a:pPr lvl="1"/>
            <a:r>
              <a:rPr lang="ko-KR" altLang="en-US" dirty="0"/>
              <a:t>하지만 실현 불가능 </a:t>
            </a:r>
            <a:r>
              <a:rPr lang="en-US" altLang="ko-KR" dirty="0"/>
              <a:t>(</a:t>
            </a:r>
            <a:r>
              <a:rPr lang="ko-KR" altLang="en-US" dirty="0"/>
              <a:t>깊은 신경망은 학습이 안 됨</a:t>
            </a:r>
            <a:r>
              <a:rPr lang="en-US" altLang="ko-KR" dirty="0"/>
              <a:t>)</a:t>
            </a:r>
          </a:p>
          <a:p>
            <a:pPr lvl="2"/>
            <a:r>
              <a:rPr lang="ko-KR" altLang="en-US" dirty="0" err="1"/>
              <a:t>그레이디언트</a:t>
            </a:r>
            <a:r>
              <a:rPr lang="ko-KR" altLang="en-US" dirty="0"/>
              <a:t> 소멸 문제</a:t>
            </a:r>
            <a:endParaRPr lang="en-US" altLang="ko-KR" dirty="0"/>
          </a:p>
          <a:p>
            <a:pPr lvl="2"/>
            <a:r>
              <a:rPr lang="ko-KR" altLang="en-US" dirty="0"/>
              <a:t>작은 훈련집합</a:t>
            </a:r>
            <a:endParaRPr lang="en-US" altLang="ko-KR" dirty="0"/>
          </a:p>
          <a:p>
            <a:pPr lvl="2"/>
            <a:r>
              <a:rPr lang="ko-KR" altLang="en-US" dirty="0"/>
              <a:t>과다한 계산 시간</a:t>
            </a:r>
            <a:r>
              <a:rPr lang="en-US" altLang="ko-KR" dirty="0"/>
              <a:t>(</a:t>
            </a:r>
            <a:r>
              <a:rPr lang="ko-KR" altLang="en-US" dirty="0"/>
              <a:t>값비싼 슈퍼컴퓨터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이런 실망스러운 상황에서도 꾸준한 연구</a:t>
            </a:r>
            <a:endParaRPr lang="en-US" altLang="ko-KR" dirty="0"/>
          </a:p>
          <a:p>
            <a:pPr lvl="2"/>
            <a:r>
              <a:rPr lang="ko-KR" altLang="en-US" dirty="0" err="1"/>
              <a:t>학습률에</a:t>
            </a:r>
            <a:r>
              <a:rPr lang="ko-KR" altLang="en-US" dirty="0"/>
              <a:t> 따른 성능 변화 양상</a:t>
            </a:r>
            <a:endParaRPr lang="en-US" altLang="ko-KR" dirty="0"/>
          </a:p>
          <a:p>
            <a:pPr lvl="2"/>
            <a:r>
              <a:rPr lang="ko-KR" altLang="en-US" dirty="0" err="1"/>
              <a:t>모멘텀의</a:t>
            </a:r>
            <a:r>
              <a:rPr lang="ko-KR" altLang="en-US" dirty="0"/>
              <a:t> 영향</a:t>
            </a:r>
            <a:endParaRPr lang="en-US" altLang="ko-KR" dirty="0"/>
          </a:p>
          <a:p>
            <a:pPr lvl="2"/>
            <a:r>
              <a:rPr lang="ko-KR" altLang="en-US" dirty="0"/>
              <a:t>은닉 </a:t>
            </a:r>
            <a:r>
              <a:rPr lang="ko-KR" altLang="en-US" dirty="0" err="1"/>
              <a:t>노드</a:t>
            </a:r>
            <a:r>
              <a:rPr lang="ko-KR" altLang="en-US" dirty="0"/>
              <a:t> 수에 따른 성능 변화</a:t>
            </a:r>
            <a:endParaRPr lang="en-US" altLang="ko-KR" dirty="0"/>
          </a:p>
          <a:p>
            <a:pPr lvl="2"/>
            <a:r>
              <a:rPr lang="ko-KR" altLang="en-US" dirty="0"/>
              <a:t>데이터 </a:t>
            </a:r>
            <a:r>
              <a:rPr lang="ko-KR" altLang="en-US" dirty="0" err="1"/>
              <a:t>전처리의</a:t>
            </a:r>
            <a:r>
              <a:rPr lang="ko-KR" altLang="en-US" dirty="0"/>
              <a:t> 영향</a:t>
            </a:r>
            <a:endParaRPr lang="en-US" altLang="ko-KR" dirty="0"/>
          </a:p>
          <a:p>
            <a:pPr lvl="2"/>
            <a:r>
              <a:rPr lang="ko-KR" altLang="en-US" dirty="0"/>
              <a:t>활성함수의 영향</a:t>
            </a:r>
            <a:endParaRPr lang="en-US" altLang="ko-KR" dirty="0"/>
          </a:p>
          <a:p>
            <a:pPr lvl="2"/>
            <a:r>
              <a:rPr lang="ko-KR" altLang="en-US" dirty="0"/>
              <a:t>규제 기법의 영향 등</a:t>
            </a:r>
            <a:endParaRPr lang="en-US" altLang="ko-KR" dirty="0"/>
          </a:p>
          <a:p>
            <a:r>
              <a:rPr lang="ko-KR" altLang="en-US" dirty="0" err="1"/>
              <a:t>딥러닝의</a:t>
            </a:r>
            <a:r>
              <a:rPr lang="ko-KR" altLang="en-US" dirty="0"/>
              <a:t> 원리</a:t>
            </a:r>
            <a:r>
              <a:rPr lang="en-US" altLang="ko-KR" dirty="0"/>
              <a:t>, </a:t>
            </a:r>
            <a:r>
              <a:rPr lang="ko-KR" altLang="en-US" dirty="0"/>
              <a:t>응용</a:t>
            </a:r>
            <a:r>
              <a:rPr lang="en-US" altLang="ko-KR" dirty="0"/>
              <a:t>, </a:t>
            </a:r>
            <a:r>
              <a:rPr lang="ko-KR" altLang="en-US" dirty="0"/>
              <a:t>역사</a:t>
            </a:r>
            <a:r>
              <a:rPr lang="en-US" altLang="ko-KR" dirty="0"/>
              <a:t>, </a:t>
            </a:r>
            <a:r>
              <a:rPr lang="ko-KR" altLang="en-US" dirty="0"/>
              <a:t>미래 전망을 살피려면 </a:t>
            </a:r>
            <a:r>
              <a:rPr lang="en-US" altLang="ko-KR" dirty="0"/>
              <a:t>[LeCun2015]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42613155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4.5.1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생성 모델이란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?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042" y="3573016"/>
            <a:ext cx="8004398" cy="27270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395536" y="1067687"/>
            <a:ext cx="3456384" cy="4572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ko-KR" altLang="en-US" dirty="0"/>
              <a:t>분별 모델이 추정하는 확률 분포</a:t>
            </a:r>
          </a:p>
        </p:txBody>
      </p:sp>
      <p:pic>
        <p:nvPicPr>
          <p:cNvPr id="12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253" y="1564501"/>
            <a:ext cx="2713522" cy="15044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3981590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4.5.1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생성 모델이란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?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/>
            <p:txBody>
              <a:bodyPr/>
              <a:lstStyle/>
              <a:p>
                <a:r>
                  <a:rPr lang="ko-KR" altLang="en-US" dirty="0"/>
                  <a:t>실제 상황에서 생성 모델</a:t>
                </a:r>
                <a:endParaRPr lang="en-US" altLang="ko-KR" dirty="0"/>
              </a:p>
              <a:p>
                <a:pPr lvl="1"/>
                <a:r>
                  <a:rPr lang="ko-KR" altLang="en-US" dirty="0"/>
                  <a:t>자연계에 내재한 데이터 발생 분포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𝑑𝑎𝑡𝑎</m:t>
                        </m:r>
                      </m:sub>
                    </m:sSub>
                    <m:r>
                      <a:rPr lang="en-US" altLang="ko-KR" b="0" i="1" smtClean="0">
                        <a:latin typeface="Cambria Math"/>
                      </a:rPr>
                      <m:t>(</m:t>
                    </m:r>
                    <m:r>
                      <a:rPr lang="en-US" altLang="ko-KR" b="1" i="0" smtClean="0">
                        <a:latin typeface="Cambria Math"/>
                      </a:rPr>
                      <m:t>𝐱</m:t>
                    </m:r>
                    <m:r>
                      <a:rPr lang="en-US" altLang="ko-KR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altLang="ko-KR" dirty="0"/>
                  <a:t> </a:t>
                </a:r>
                <a:r>
                  <a:rPr lang="en-US" altLang="ko-KR" dirty="0">
                    <a:sym typeface="Wingdings" pitchFamily="2" charset="2"/>
                  </a:rPr>
                  <a:t> </a:t>
                </a:r>
                <a:r>
                  <a:rPr lang="ko-KR" altLang="en-US" dirty="0">
                    <a:sym typeface="Wingdings" pitchFamily="2" charset="2"/>
                  </a:rPr>
                  <a:t>알아낼</a:t>
                </a:r>
                <a:r>
                  <a:rPr lang="en-US" altLang="ko-KR" dirty="0">
                    <a:sym typeface="Wingdings" pitchFamily="2" charset="2"/>
                  </a:rPr>
                  <a:t> </a:t>
                </a:r>
                <a:r>
                  <a:rPr lang="ko-KR" altLang="en-US" dirty="0">
                    <a:sym typeface="Wingdings" pitchFamily="2" charset="2"/>
                  </a:rPr>
                  <a:t>수 없음</a:t>
                </a:r>
                <a:endParaRPr lang="en-US" altLang="ko-KR" dirty="0">
                  <a:sym typeface="Wingdings" pitchFamily="2" charset="2"/>
                </a:endParaRPr>
              </a:p>
              <a:p>
                <a:pPr lvl="1"/>
                <a:endParaRPr lang="en-US" altLang="ko-KR" dirty="0">
                  <a:sym typeface="Wingdings" pitchFamily="2" charset="2"/>
                </a:endParaRPr>
              </a:p>
              <a:p>
                <a:pPr lvl="1"/>
                <a:endParaRPr lang="en-US" altLang="ko-KR" dirty="0">
                  <a:sym typeface="Wingdings" pitchFamily="2" charset="2"/>
                </a:endParaRPr>
              </a:p>
              <a:p>
                <a:pPr lvl="1"/>
                <a:endParaRPr lang="en-US" altLang="ko-KR" dirty="0">
                  <a:sym typeface="Wingdings" pitchFamily="2" charset="2"/>
                </a:endParaRPr>
              </a:p>
              <a:p>
                <a:pPr lvl="1"/>
                <a:endParaRPr lang="en-US" altLang="ko-KR" dirty="0">
                  <a:sym typeface="Wingdings" pitchFamily="2" charset="2"/>
                </a:endParaRPr>
              </a:p>
              <a:p>
                <a:pPr lvl="1"/>
                <a:endParaRPr lang="en-US" altLang="ko-KR" dirty="0">
                  <a:sym typeface="Wingdings" pitchFamily="2" charset="2"/>
                </a:endParaRPr>
              </a:p>
              <a:p>
                <a:pPr lvl="1"/>
                <a:endParaRPr lang="en-US" altLang="ko-KR" dirty="0">
                  <a:sym typeface="Wingdings" pitchFamily="2" charset="2"/>
                </a:endParaRPr>
              </a:p>
              <a:p>
                <a:pPr lvl="1"/>
                <a:endParaRPr lang="en-US" altLang="ko-KR" dirty="0">
                  <a:sym typeface="Wingdings" pitchFamily="2" charset="2"/>
                </a:endParaRPr>
              </a:p>
              <a:p>
                <a:pPr marL="266700" lvl="1" indent="0">
                  <a:buNone/>
                </a:pPr>
                <a:endParaRPr lang="en-US" altLang="ko-KR" dirty="0">
                  <a:sym typeface="Wingdings" pitchFamily="2" charset="2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altLang="ko-KR" i="1">
                            <a:latin typeface="Cambria Math"/>
                          </a:rPr>
                          <m:t>𝑑𝑎𝑡𝑎</m:t>
                        </m:r>
                      </m:sub>
                    </m:sSub>
                    <m:r>
                      <a:rPr lang="en-US" altLang="ko-KR" i="1">
                        <a:latin typeface="Cambria Math"/>
                      </a:rPr>
                      <m:t>(</m:t>
                    </m:r>
                    <m:r>
                      <a:rPr lang="en-US" altLang="ko-KR" b="1">
                        <a:latin typeface="Cambria Math"/>
                      </a:rPr>
                      <m:t>𝐱</m:t>
                    </m:r>
                    <m:r>
                      <a:rPr lang="en-US" altLang="ko-KR" i="1">
                        <a:latin typeface="Cambria Math"/>
                      </a:rPr>
                      <m:t>)</m:t>
                    </m:r>
                  </m:oMath>
                </a14:m>
                <a:r>
                  <a:rPr lang="ko-KR" altLang="en-US" dirty="0"/>
                  <a:t>를 모방하는 모델의 확률 분포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𝑚𝑜𝑑𝑒𝑙</m:t>
                        </m:r>
                      </m:sub>
                    </m:sSub>
                    <m:r>
                      <a:rPr lang="en-US" altLang="ko-KR" i="1">
                        <a:latin typeface="Cambria Math"/>
                      </a:rPr>
                      <m:t>(</m:t>
                    </m:r>
                    <m:r>
                      <a:rPr lang="en-US" altLang="ko-KR" b="1">
                        <a:latin typeface="Cambria Math"/>
                      </a:rPr>
                      <m:t>𝐱</m:t>
                    </m:r>
                    <m:r>
                      <a:rPr lang="en-US" altLang="ko-KR" b="0" i="1" smtClean="0">
                        <a:latin typeface="Cambria Math"/>
                      </a:rPr>
                      <m:t>;</m:t>
                    </m:r>
                    <m:r>
                      <m:rPr>
                        <m:sty m:val="p"/>
                      </m:rPr>
                      <a:rPr lang="el-GR" altLang="ko-KR" b="0" i="1" smtClean="0">
                        <a:latin typeface="Cambria Math"/>
                        <a:ea typeface="Cambria Math"/>
                      </a:rPr>
                      <m:t>Θ</m:t>
                    </m:r>
                    <m:r>
                      <a:rPr lang="en-US" altLang="ko-KR" i="1">
                        <a:latin typeface="Cambria Math"/>
                      </a:rPr>
                      <m:t>)</m:t>
                    </m:r>
                  </m:oMath>
                </a14:m>
                <a:endParaRPr lang="en-US" altLang="ko-KR" dirty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altLang="ko-KR" i="1">
                            <a:latin typeface="Cambria Math"/>
                          </a:rPr>
                          <m:t>𝑚𝑜𝑑𝑒𝑙</m:t>
                        </m:r>
                      </m:sub>
                    </m:sSub>
                    <m:r>
                      <a:rPr lang="en-US" altLang="ko-KR" i="1">
                        <a:latin typeface="Cambria Math"/>
                      </a:rPr>
                      <m:t>(</m:t>
                    </m:r>
                    <m:r>
                      <a:rPr lang="en-US" altLang="ko-KR" b="1">
                        <a:latin typeface="Cambria Math"/>
                      </a:rPr>
                      <m:t>𝐱</m:t>
                    </m:r>
                    <m:r>
                      <a:rPr lang="en-US" altLang="ko-KR" i="1">
                        <a:latin typeface="Cambria Math"/>
                      </a:rPr>
                      <m:t>;</m:t>
                    </m:r>
                    <m:r>
                      <m:rPr>
                        <m:sty m:val="p"/>
                      </m:rPr>
                      <a:rPr lang="el-GR" altLang="ko-KR" i="1">
                        <a:latin typeface="Cambria Math"/>
                        <a:ea typeface="Cambria Math"/>
                      </a:rPr>
                      <m:t>Θ</m:t>
                    </m:r>
                    <m:r>
                      <a:rPr lang="en-US" altLang="ko-KR" i="1">
                        <a:latin typeface="Cambria Math"/>
                      </a:rPr>
                      <m:t>)</m:t>
                    </m:r>
                  </m:oMath>
                </a14:m>
                <a:r>
                  <a:rPr lang="ko-KR" altLang="en-US" dirty="0"/>
                  <a:t>를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명시적으로 추정하는 것도 불가능</a:t>
                </a:r>
                <a:endParaRPr lang="en-US" altLang="ko-KR" dirty="0"/>
              </a:p>
              <a:p>
                <a:pPr lvl="2"/>
                <a:r>
                  <a:rPr lang="ko-KR" altLang="en-US" dirty="0"/>
                  <a:t>현대 기계 학습은 주로 </a:t>
                </a:r>
                <a:r>
                  <a:rPr lang="ko-KR" altLang="en-US" dirty="0" err="1"/>
                  <a:t>딥러닝</a:t>
                </a:r>
                <a:r>
                  <a:rPr lang="ko-KR" altLang="en-US" dirty="0"/>
                  <a:t> 모델을 사용하여 확률 분포를 암시적으로 표현</a:t>
                </a:r>
                <a:endParaRPr lang="en-US" altLang="ko-KR" dirty="0"/>
              </a:p>
              <a:p>
                <a:pPr lvl="3"/>
                <a:r>
                  <a:rPr lang="en-US" altLang="ko-KR" dirty="0"/>
                  <a:t>GAN(generative adversarial network), VAE(</a:t>
                </a:r>
                <a:r>
                  <a:rPr lang="en-US" altLang="ko-KR" dirty="0" err="1"/>
                  <a:t>variational</a:t>
                </a:r>
                <a:r>
                  <a:rPr lang="en-US" altLang="ko-KR" dirty="0"/>
                  <a:t> </a:t>
                </a:r>
                <a:r>
                  <a:rPr lang="en-US" altLang="ko-KR" dirty="0" err="1"/>
                  <a:t>autoencoder</a:t>
                </a:r>
                <a:r>
                  <a:rPr lang="en-US" altLang="ko-KR" dirty="0"/>
                  <a:t>), RNN(8</a:t>
                </a:r>
                <a:r>
                  <a:rPr lang="ko-KR" altLang="en-US" dirty="0"/>
                  <a:t>장</a:t>
                </a:r>
                <a:r>
                  <a:rPr lang="en-US" altLang="ko-KR" dirty="0"/>
                  <a:t>), RBM(10</a:t>
                </a:r>
                <a:r>
                  <a:rPr lang="ko-KR" altLang="en-US" dirty="0"/>
                  <a:t>장</a:t>
                </a:r>
                <a:r>
                  <a:rPr lang="en-US" altLang="ko-KR" dirty="0"/>
                  <a:t>)</a:t>
                </a:r>
              </a:p>
              <a:p>
                <a:pPr lvl="2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blipFill rotWithShape="1">
                <a:blip r:embed="rId2"/>
                <a:stretch>
                  <a:fillRect l="-5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988840"/>
            <a:ext cx="3145979" cy="20882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1880891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4.5.2 GAN(generative adversarial network)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GAN</a:t>
            </a:r>
            <a:r>
              <a:rPr lang="ko-KR" altLang="en-US" dirty="0"/>
              <a:t>의</a:t>
            </a:r>
            <a:r>
              <a:rPr lang="en-US" altLang="ko-KR" dirty="0"/>
              <a:t> </a:t>
            </a:r>
            <a:r>
              <a:rPr lang="ko-KR" altLang="en-US" dirty="0"/>
              <a:t>우월한 성능</a:t>
            </a:r>
            <a:endParaRPr lang="en-US" altLang="ko-KR" dirty="0"/>
          </a:p>
          <a:p>
            <a:pPr lvl="1"/>
            <a:r>
              <a:rPr lang="ko-KR" altLang="en-US" dirty="0">
                <a:sym typeface="Wingdings" pitchFamily="2" charset="2"/>
              </a:rPr>
              <a:t>사람을 상대로 진짜와 가짜 구별하는 실험에서</a:t>
            </a:r>
            <a:r>
              <a:rPr lang="en-US" altLang="ko-KR" dirty="0">
                <a:sym typeface="Wingdings" pitchFamily="2" charset="2"/>
              </a:rPr>
              <a:t>, MNIST 52.4%, CIFAR-10 78.7% (50%</a:t>
            </a:r>
            <a:r>
              <a:rPr lang="ko-KR" altLang="en-US" dirty="0">
                <a:sym typeface="Wingdings" pitchFamily="2" charset="2"/>
              </a:rPr>
              <a:t>이면</a:t>
            </a:r>
            <a:r>
              <a:rPr lang="en-US" altLang="ko-KR" dirty="0">
                <a:sym typeface="Wingdings" pitchFamily="2" charset="2"/>
              </a:rPr>
              <a:t> </a:t>
            </a:r>
            <a:r>
              <a:rPr lang="ko-KR" altLang="en-US" dirty="0">
                <a:sym typeface="Wingdings" pitchFamily="2" charset="2"/>
              </a:rPr>
              <a:t>완벽히 속임</a:t>
            </a:r>
            <a:r>
              <a:rPr lang="en-US" altLang="ko-KR" dirty="0">
                <a:sym typeface="Wingdings" pitchFamily="2" charset="2"/>
              </a:rPr>
              <a:t>)</a:t>
            </a: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2"/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204864"/>
            <a:ext cx="7797662" cy="41047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7303769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4.5.2 GAN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GAN</a:t>
            </a:r>
            <a:r>
              <a:rPr lang="ko-KR" altLang="en-US" dirty="0"/>
              <a:t>의</a:t>
            </a:r>
            <a:r>
              <a:rPr lang="en-US" altLang="ko-KR" dirty="0"/>
              <a:t> </a:t>
            </a:r>
            <a:r>
              <a:rPr lang="ko-KR" altLang="en-US" dirty="0"/>
              <a:t>아이디어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 err="1">
                <a:sym typeface="Wingdings" pitchFamily="2" charset="2"/>
              </a:rPr>
              <a:t>생성기</a:t>
            </a:r>
            <a:r>
              <a:rPr lang="ko-KR" altLang="en-US" dirty="0">
                <a:sym typeface="Wingdings" pitchFamily="2" charset="2"/>
              </a:rPr>
              <a:t> </a:t>
            </a:r>
            <a:r>
              <a:rPr lang="en-US" altLang="ko-KR" dirty="0">
                <a:sym typeface="Wingdings" pitchFamily="2" charset="2"/>
              </a:rPr>
              <a:t>G</a:t>
            </a:r>
            <a:r>
              <a:rPr lang="ko-KR" altLang="en-US" dirty="0">
                <a:sym typeface="Wingdings" pitchFamily="2" charset="2"/>
              </a:rPr>
              <a:t>와 </a:t>
            </a:r>
            <a:r>
              <a:rPr lang="ko-KR" altLang="en-US" dirty="0" err="1">
                <a:sym typeface="Wingdings" pitchFamily="2" charset="2"/>
              </a:rPr>
              <a:t>분별기</a:t>
            </a:r>
            <a:r>
              <a:rPr lang="ko-KR" altLang="en-US" dirty="0">
                <a:sym typeface="Wingdings" pitchFamily="2" charset="2"/>
              </a:rPr>
              <a:t> </a:t>
            </a:r>
            <a:r>
              <a:rPr lang="en-US" altLang="ko-KR" dirty="0">
                <a:sym typeface="Wingdings" pitchFamily="2" charset="2"/>
              </a:rPr>
              <a:t>D</a:t>
            </a:r>
            <a:r>
              <a:rPr lang="ko-KR" altLang="en-US" dirty="0">
                <a:sym typeface="Wingdings" pitchFamily="2" charset="2"/>
              </a:rPr>
              <a:t>의 대립 구도</a:t>
            </a:r>
            <a:endParaRPr lang="en-US" altLang="ko-KR" dirty="0">
              <a:sym typeface="Wingdings" pitchFamily="2" charset="2"/>
            </a:endParaRPr>
          </a:p>
          <a:p>
            <a:pPr lvl="2"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G</a:t>
            </a:r>
            <a:r>
              <a:rPr lang="ko-KR" altLang="en-US" dirty="0">
                <a:sym typeface="Wingdings" pitchFamily="2" charset="2"/>
              </a:rPr>
              <a:t>는 가짜 샘플 생성</a:t>
            </a:r>
            <a:r>
              <a:rPr lang="en-US" altLang="ko-KR" dirty="0">
                <a:sym typeface="Wingdings" pitchFamily="2" charset="2"/>
              </a:rPr>
              <a:t>(</a:t>
            </a:r>
            <a:r>
              <a:rPr lang="ko-KR" altLang="en-US" dirty="0" err="1">
                <a:sym typeface="Wingdings" pitchFamily="2" charset="2"/>
              </a:rPr>
              <a:t>위조지폐범</a:t>
            </a:r>
            <a:r>
              <a:rPr lang="en-US" altLang="ko-KR" dirty="0">
                <a:sym typeface="Wingdings" pitchFamily="2" charset="2"/>
              </a:rPr>
              <a:t>)</a:t>
            </a:r>
          </a:p>
          <a:p>
            <a:pPr lvl="2"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D</a:t>
            </a:r>
            <a:r>
              <a:rPr lang="ko-KR" altLang="en-US" dirty="0">
                <a:sym typeface="Wingdings" pitchFamily="2" charset="2"/>
              </a:rPr>
              <a:t>는 가짜와 진짜를 구별</a:t>
            </a:r>
            <a:r>
              <a:rPr lang="en-US" altLang="ko-KR" dirty="0">
                <a:sym typeface="Wingdings" pitchFamily="2" charset="2"/>
              </a:rPr>
              <a:t>(</a:t>
            </a:r>
            <a:r>
              <a:rPr lang="ko-KR" altLang="en-US" dirty="0">
                <a:sym typeface="Wingdings" pitchFamily="2" charset="2"/>
              </a:rPr>
              <a:t>경찰</a:t>
            </a:r>
            <a:r>
              <a:rPr lang="en-US" altLang="ko-KR" dirty="0">
                <a:sym typeface="Wingdings" pitchFamily="2" charset="2"/>
              </a:rPr>
              <a:t>)</a:t>
            </a:r>
          </a:p>
          <a:p>
            <a:pPr lvl="1"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GAN</a:t>
            </a:r>
            <a:r>
              <a:rPr lang="ko-KR" altLang="en-US" dirty="0">
                <a:sym typeface="Wingdings" pitchFamily="2" charset="2"/>
              </a:rPr>
              <a:t>의 목표는 위조지폐범의 승리</a:t>
            </a:r>
            <a:r>
              <a:rPr lang="en-US" altLang="ko-KR" dirty="0">
                <a:sym typeface="Wingdings" pitchFamily="2" charset="2"/>
              </a:rPr>
              <a:t>(G</a:t>
            </a:r>
            <a:r>
              <a:rPr lang="ko-KR" altLang="en-US" dirty="0">
                <a:sym typeface="Wingdings" pitchFamily="2" charset="2"/>
              </a:rPr>
              <a:t>가 만들어내는 샘플을 </a:t>
            </a:r>
            <a:r>
              <a:rPr lang="en-US" altLang="ko-KR" dirty="0">
                <a:sym typeface="Wingdings" pitchFamily="2" charset="2"/>
              </a:rPr>
              <a:t>D</a:t>
            </a:r>
            <a:r>
              <a:rPr lang="ko-KR" altLang="en-US" dirty="0">
                <a:sym typeface="Wingdings" pitchFamily="2" charset="2"/>
              </a:rPr>
              <a:t>가 구별하지 못하는 수준까지 학습</a:t>
            </a:r>
            <a:r>
              <a:rPr lang="en-US" altLang="ko-KR" dirty="0">
                <a:sym typeface="Wingdings" pitchFamily="2" charset="2"/>
              </a:rPr>
              <a:t>)</a:t>
            </a: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2"/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3789040"/>
            <a:ext cx="4425219" cy="18722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6958593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4.5.2 GAN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/>
            <p:txBody>
              <a:bodyPr/>
              <a:lstStyle/>
              <a:p>
                <a:r>
                  <a:rPr lang="ko-KR" altLang="en-US" dirty="0"/>
                  <a:t>최초 </a:t>
                </a:r>
                <a:r>
                  <a:rPr lang="en-US" altLang="ko-KR" dirty="0"/>
                  <a:t>GAN[Goodfellow2014]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altLang="ko-KR" dirty="0">
                    <a:sym typeface="Wingdings" pitchFamily="2" charset="2"/>
                  </a:rPr>
                  <a:t>G</a:t>
                </a:r>
                <a:r>
                  <a:rPr lang="ko-KR" altLang="en-US" dirty="0">
                    <a:sym typeface="Wingdings" pitchFamily="2" charset="2"/>
                  </a:rPr>
                  <a:t>와</a:t>
                </a:r>
                <a:r>
                  <a:rPr lang="en-US" altLang="ko-KR" dirty="0">
                    <a:sym typeface="Wingdings" pitchFamily="2" charset="2"/>
                  </a:rPr>
                  <a:t> D</a:t>
                </a:r>
                <a:r>
                  <a:rPr lang="ko-KR" altLang="en-US" dirty="0">
                    <a:sym typeface="Wingdings" pitchFamily="2" charset="2"/>
                  </a:rPr>
                  <a:t>를</a:t>
                </a:r>
                <a:r>
                  <a:rPr lang="en-US" altLang="ko-KR" dirty="0">
                    <a:sym typeface="Wingdings" pitchFamily="2" charset="2"/>
                  </a:rPr>
                  <a:t> DMLP</a:t>
                </a:r>
                <a:r>
                  <a:rPr lang="ko-KR" altLang="en-US" dirty="0">
                    <a:sym typeface="Wingdings" pitchFamily="2" charset="2"/>
                  </a:rPr>
                  <a:t>로</a:t>
                </a:r>
                <a:r>
                  <a:rPr lang="en-US" altLang="ko-KR" dirty="0">
                    <a:sym typeface="Wingdings" pitchFamily="2" charset="2"/>
                  </a:rPr>
                  <a:t> </a:t>
                </a:r>
                <a:r>
                  <a:rPr lang="ko-KR" altLang="en-US" dirty="0">
                    <a:sym typeface="Wingdings" pitchFamily="2" charset="2"/>
                  </a:rPr>
                  <a:t>구현</a:t>
                </a:r>
                <a:endParaRPr lang="en-US" altLang="ko-KR" dirty="0">
                  <a:sym typeface="Wingdings" pitchFamily="2" charset="2"/>
                </a:endParaRPr>
              </a:p>
              <a:p>
                <a:pPr lvl="2">
                  <a:lnSpc>
                    <a:spcPct val="150000"/>
                  </a:lnSpc>
                </a:pPr>
                <a:r>
                  <a:rPr lang="en-US" altLang="ko-KR" dirty="0">
                    <a:sym typeface="Wingdings" pitchFamily="2" charset="2"/>
                  </a:rPr>
                  <a:t>G</a:t>
                </a:r>
                <a:r>
                  <a:rPr lang="ko-KR" altLang="en-US" dirty="0">
                    <a:sym typeface="Wingdings" pitchFamily="2" charset="2"/>
                  </a:rPr>
                  <a:t>는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  <a:sym typeface="Wingdings" pitchFamily="2" charset="2"/>
                          </a:rPr>
                          <m:t>𝑓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/>
                            <a:sym typeface="Wingdings" pitchFamily="2" charset="2"/>
                          </a:rPr>
                          <m:t>G</m:t>
                        </m:r>
                      </m:sub>
                    </m:sSub>
                    <m:r>
                      <a:rPr lang="en-US" altLang="ko-KR" b="0" i="1" smtClean="0">
                        <a:latin typeface="Cambria Math"/>
                        <a:sym typeface="Wingdings" pitchFamily="2" charset="2"/>
                      </a:rPr>
                      <m:t>(</m:t>
                    </m:r>
                    <m:r>
                      <a:rPr lang="en-US" altLang="ko-KR" b="0" i="1" smtClean="0">
                        <a:latin typeface="Cambria Math"/>
                        <a:sym typeface="Wingdings" pitchFamily="2" charset="2"/>
                      </a:rPr>
                      <m:t>𝑧</m:t>
                    </m:r>
                    <m:r>
                      <a:rPr lang="en-US" altLang="ko-KR" b="0" i="1" smtClean="0">
                        <a:latin typeface="Cambria Math"/>
                        <a:sym typeface="Wingdings" pitchFamily="2" charset="2"/>
                      </a:rPr>
                      <m:t>;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ko-KR" b="0" i="1" smtClean="0">
                            <a:latin typeface="Cambria Math"/>
                            <a:ea typeface="Cambria Math"/>
                            <a:sym typeface="Wingdings" pitchFamily="2" charset="2"/>
                          </a:rPr>
                          <m:t>Θ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/>
                            <a:sym typeface="Wingdings" pitchFamily="2" charset="2"/>
                          </a:rPr>
                          <m:t>G</m:t>
                        </m:r>
                      </m:sub>
                    </m:sSub>
                    <m:r>
                      <a:rPr lang="en-US" altLang="ko-KR" b="0" i="1" smtClean="0">
                        <a:latin typeface="Cambria Math"/>
                        <a:sym typeface="Wingdings" pitchFamily="2" charset="2"/>
                      </a:rPr>
                      <m:t>)</m:t>
                    </m:r>
                  </m:oMath>
                </a14:m>
                <a:r>
                  <a:rPr lang="en-US" altLang="ko-KR" dirty="0">
                    <a:sym typeface="Wingdings" pitchFamily="2" charset="2"/>
                  </a:rPr>
                  <a:t>, D</a:t>
                </a:r>
                <a:r>
                  <a:rPr lang="ko-KR" altLang="en-US" dirty="0">
                    <a:sym typeface="Wingdings" pitchFamily="2" charset="2"/>
                  </a:rPr>
                  <a:t>는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  <a:sym typeface="Wingdings" pitchFamily="2" charset="2"/>
                          </a:rPr>
                          <m:t>𝑓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/>
                            <a:sym typeface="Wingdings" pitchFamily="2" charset="2"/>
                          </a:rPr>
                          <m:t>D</m:t>
                        </m:r>
                      </m:sub>
                    </m:sSub>
                    <m:r>
                      <a:rPr lang="en-US" altLang="ko-KR" i="1">
                        <a:latin typeface="Cambria Math"/>
                        <a:sym typeface="Wingdings" pitchFamily="2" charset="2"/>
                      </a:rPr>
                      <m:t>(</m:t>
                    </m:r>
                    <m:r>
                      <a:rPr lang="en-US" altLang="ko-KR" i="1">
                        <a:latin typeface="Cambria Math"/>
                        <a:sym typeface="Wingdings" pitchFamily="2" charset="2"/>
                      </a:rPr>
                      <m:t>𝑧</m:t>
                    </m:r>
                    <m:r>
                      <a:rPr lang="en-US" altLang="ko-KR" i="1">
                        <a:latin typeface="Cambria Math"/>
                        <a:sym typeface="Wingdings" pitchFamily="2" charset="2"/>
                      </a:rPr>
                      <m:t>;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ko-KR" i="1">
                            <a:latin typeface="Cambria Math"/>
                            <a:ea typeface="Cambria Math"/>
                            <a:sym typeface="Wingdings" pitchFamily="2" charset="2"/>
                          </a:rPr>
                          <m:t>Θ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/>
                            <a:ea typeface="Cambria Math"/>
                            <a:sym typeface="Wingdings" pitchFamily="2" charset="2"/>
                          </a:rPr>
                          <m:t>D</m:t>
                        </m:r>
                      </m:sub>
                    </m:sSub>
                    <m:r>
                      <a:rPr lang="en-US" altLang="ko-KR" i="1">
                        <a:latin typeface="Cambria Math"/>
                        <a:sym typeface="Wingdings" pitchFamily="2" charset="2"/>
                      </a:rPr>
                      <m:t>)</m:t>
                    </m:r>
                  </m:oMath>
                </a14:m>
                <a:r>
                  <a:rPr lang="ko-KR" altLang="en-US" dirty="0">
                    <a:sym typeface="Wingdings" pitchFamily="2" charset="2"/>
                  </a:rPr>
                  <a:t>로 표기</a:t>
                </a:r>
                <a:r>
                  <a:rPr lang="en-US" altLang="ko-KR" dirty="0">
                    <a:sym typeface="Wingdings" pitchFamily="2" charset="2"/>
                  </a:rPr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ko-KR" i="1">
                            <a:latin typeface="Cambria Math"/>
                            <a:ea typeface="Cambria Math"/>
                            <a:sym typeface="Wingdings" pitchFamily="2" charset="2"/>
                          </a:rPr>
                          <m:t>Θ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>
                            <a:latin typeface="Cambria Math"/>
                            <a:sym typeface="Wingdings" pitchFamily="2" charset="2"/>
                          </a:rPr>
                          <m:t>G</m:t>
                        </m:r>
                      </m:sub>
                    </m:sSub>
                  </m:oMath>
                </a14:m>
                <a:r>
                  <a:rPr lang="ko-KR" altLang="en-US" dirty="0">
                    <a:sym typeface="Wingdings" pitchFamily="2" charset="2"/>
                  </a:rPr>
                  <a:t>와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ko-KR" i="1">
                            <a:latin typeface="Cambria Math"/>
                            <a:ea typeface="Cambria Math"/>
                            <a:sym typeface="Wingdings" pitchFamily="2" charset="2"/>
                          </a:rPr>
                          <m:t>Θ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>
                            <a:latin typeface="Cambria Math"/>
                            <a:ea typeface="Cambria Math"/>
                            <a:sym typeface="Wingdings" pitchFamily="2" charset="2"/>
                          </a:rPr>
                          <m:t>D</m:t>
                        </m:r>
                      </m:sub>
                    </m:sSub>
                  </m:oMath>
                </a14:m>
                <a:r>
                  <a:rPr lang="ko-KR" altLang="en-US" dirty="0">
                    <a:sym typeface="Wingdings" pitchFamily="2" charset="2"/>
                  </a:rPr>
                  <a:t>는 매개변수</a:t>
                </a:r>
                <a:r>
                  <a:rPr lang="en-US" altLang="ko-KR" dirty="0">
                    <a:sym typeface="Wingdings" pitchFamily="2" charset="2"/>
                  </a:rPr>
                  <a:t>)</a:t>
                </a:r>
              </a:p>
              <a:p>
                <a:pPr lvl="2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  <a:sym typeface="Wingdings" pitchFamily="2" charset="2"/>
                          </a:rPr>
                          <m:t>𝑓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>
                            <a:latin typeface="Cambria Math"/>
                            <a:sym typeface="Wingdings" pitchFamily="2" charset="2"/>
                          </a:rPr>
                          <m:t>G</m:t>
                        </m:r>
                      </m:sub>
                    </m:sSub>
                  </m:oMath>
                </a14:m>
                <a:r>
                  <a:rPr lang="ko-KR" altLang="en-US" dirty="0">
                    <a:sym typeface="Wingdings" pitchFamily="2" charset="2"/>
                  </a:rPr>
                  <a:t>는 </a:t>
                </a:r>
                <a:r>
                  <a:rPr lang="ko-KR" altLang="en-US" dirty="0" err="1">
                    <a:sym typeface="Wingdings" pitchFamily="2" charset="2"/>
                  </a:rPr>
                  <a:t>난수</a:t>
                </a:r>
                <a:r>
                  <a:rPr lang="ko-KR" altLang="en-US" dirty="0">
                    <a:sym typeface="Wingdings" pitchFamily="2" charset="2"/>
                  </a:rPr>
                  <a:t> 발생기로 만든 벡터 </a:t>
                </a:r>
                <a:r>
                  <a:rPr lang="en-US" altLang="ko-KR" dirty="0">
                    <a:sym typeface="Wingdings" pitchFamily="2" charset="2"/>
                  </a:rPr>
                  <a:t>z</a:t>
                </a:r>
                <a:r>
                  <a:rPr lang="ko-KR" altLang="en-US" dirty="0">
                    <a:sym typeface="Wingdings" pitchFamily="2" charset="2"/>
                  </a:rPr>
                  <a:t>를 입력으로 받아 가짜 영상을 출력</a:t>
                </a:r>
                <a:endParaRPr lang="en-US" altLang="ko-KR" dirty="0">
                  <a:sym typeface="Wingdings" pitchFamily="2" charset="2"/>
                </a:endParaRPr>
              </a:p>
              <a:p>
                <a:pPr lvl="2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  <a:sym typeface="Wingdings" pitchFamily="2" charset="2"/>
                          </a:rPr>
                          <m:t>𝑓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/>
                            <a:sym typeface="Wingdings" pitchFamily="2" charset="2"/>
                          </a:rPr>
                          <m:t>D</m:t>
                        </m:r>
                      </m:sub>
                    </m:sSub>
                  </m:oMath>
                </a14:m>
                <a:r>
                  <a:rPr lang="ko-KR" altLang="en-US" dirty="0">
                    <a:sym typeface="Wingdings" pitchFamily="2" charset="2"/>
                  </a:rPr>
                  <a:t>는 영상을</a:t>
                </a:r>
                <a:r>
                  <a:rPr lang="en-US" altLang="ko-KR" dirty="0">
                    <a:sym typeface="Wingdings" pitchFamily="2" charset="2"/>
                  </a:rPr>
                  <a:t> </a:t>
                </a:r>
                <a:r>
                  <a:rPr lang="ko-KR" altLang="en-US" dirty="0">
                    <a:sym typeface="Wingdings" pitchFamily="2" charset="2"/>
                  </a:rPr>
                  <a:t>입력으로 받아 진짜</a:t>
                </a:r>
                <a:r>
                  <a:rPr lang="en-US" altLang="ko-KR" dirty="0">
                    <a:sym typeface="Wingdings" pitchFamily="2" charset="2"/>
                  </a:rPr>
                  <a:t>(1) </a:t>
                </a:r>
                <a:r>
                  <a:rPr lang="ko-KR" altLang="en-US" dirty="0">
                    <a:sym typeface="Wingdings" pitchFamily="2" charset="2"/>
                  </a:rPr>
                  <a:t>또는 가짜</a:t>
                </a:r>
                <a:r>
                  <a:rPr lang="en-US" altLang="ko-KR" dirty="0">
                    <a:sym typeface="Wingdings" pitchFamily="2" charset="2"/>
                  </a:rPr>
                  <a:t>(0)</a:t>
                </a:r>
                <a:r>
                  <a:rPr lang="ko-KR" altLang="en-US" dirty="0">
                    <a:sym typeface="Wingdings" pitchFamily="2" charset="2"/>
                  </a:rPr>
                  <a:t>를 출력</a:t>
                </a:r>
                <a:endParaRPr lang="en-US" altLang="ko-KR" dirty="0">
                  <a:sym typeface="Wingdings" pitchFamily="2" charset="2"/>
                </a:endParaRPr>
              </a:p>
              <a:p>
                <a:pPr lvl="2">
                  <a:lnSpc>
                    <a:spcPct val="150000"/>
                  </a:lnSpc>
                </a:pPr>
                <a:endParaRPr lang="en-US" altLang="ko-KR" dirty="0">
                  <a:sym typeface="Wingdings" pitchFamily="2" charset="2"/>
                </a:endParaRPr>
              </a:p>
              <a:p>
                <a:pPr lvl="1"/>
                <a:endParaRPr lang="en-US" altLang="ko-KR" dirty="0">
                  <a:sym typeface="Wingdings" pitchFamily="2" charset="2"/>
                </a:endParaRPr>
              </a:p>
              <a:p>
                <a:pPr lvl="1"/>
                <a:endParaRPr lang="en-US" altLang="ko-KR" dirty="0">
                  <a:sym typeface="Wingdings" pitchFamily="2" charset="2"/>
                </a:endParaRPr>
              </a:p>
              <a:p>
                <a:pPr lvl="1"/>
                <a:endParaRPr lang="en-US" altLang="ko-KR" dirty="0">
                  <a:sym typeface="Wingdings" pitchFamily="2" charset="2"/>
                </a:endParaRPr>
              </a:p>
              <a:p>
                <a:pPr lvl="1"/>
                <a:endParaRPr lang="en-US" altLang="ko-KR" dirty="0">
                  <a:sym typeface="Wingdings" pitchFamily="2" charset="2"/>
                </a:endParaRPr>
              </a:p>
              <a:p>
                <a:pPr lvl="1"/>
                <a:endParaRPr lang="en-US" altLang="ko-KR" dirty="0">
                  <a:sym typeface="Wingdings" pitchFamily="2" charset="2"/>
                </a:endParaRPr>
              </a:p>
              <a:p>
                <a:pPr lvl="2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blipFill rotWithShape="1">
                <a:blip r:embed="rId2"/>
                <a:stretch>
                  <a:fillRect l="-5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3438787"/>
            <a:ext cx="5095875" cy="2390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7411621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4.5.2 GAN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/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en-US" altLang="ko-KR" dirty="0"/>
                  <a:t>GAN</a:t>
                </a:r>
                <a:r>
                  <a:rPr lang="ko-KR" altLang="en-US" dirty="0"/>
                  <a:t>의 목적함수</a:t>
                </a:r>
                <a:endParaRPr lang="en-US" altLang="ko-KR" dirty="0"/>
              </a:p>
              <a:p>
                <a:pPr lvl="1"/>
                <a:r>
                  <a:rPr lang="ko-KR" altLang="en-US" dirty="0">
                    <a:sym typeface="Wingdings" pitchFamily="2" charset="2"/>
                  </a:rPr>
                  <a:t>목적함수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  <a:sym typeface="Wingdings" pitchFamily="2" charset="2"/>
                          </a:rPr>
                          <m:t>𝐽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/>
                            <a:sym typeface="Wingdings" pitchFamily="2" charset="2"/>
                          </a:rPr>
                          <m:t>D</m:t>
                        </m:r>
                      </m:sub>
                    </m:sSub>
                  </m:oMath>
                </a14:m>
                <a:r>
                  <a:rPr lang="ko-KR" altLang="en-US" dirty="0">
                    <a:sym typeface="Wingdings" pitchFamily="2" charset="2"/>
                  </a:rPr>
                  <a:t>와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  <a:sym typeface="Wingdings" pitchFamily="2" charset="2"/>
                          </a:rPr>
                          <m:t>𝐽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/>
                            <a:sym typeface="Wingdings" pitchFamily="2" charset="2"/>
                          </a:rPr>
                          <m:t>G</m:t>
                        </m:r>
                      </m:sub>
                    </m:sSub>
                  </m:oMath>
                </a14:m>
                <a:r>
                  <a:rPr lang="ko-KR" altLang="en-US" dirty="0">
                    <a:sym typeface="Wingdings" pitchFamily="2" charset="2"/>
                  </a:rPr>
                  <a:t>로 </a:t>
                </a:r>
                <a:r>
                  <a:rPr lang="en-US" altLang="ko-KR" dirty="0">
                    <a:sym typeface="Wingdings" pitchFamily="2" charset="2"/>
                  </a:rPr>
                  <a:t>(MSE </a:t>
                </a:r>
                <a:r>
                  <a:rPr lang="ko-KR" altLang="en-US" dirty="0">
                    <a:sym typeface="Wingdings" pitchFamily="2" charset="2"/>
                  </a:rPr>
                  <a:t>대신</a:t>
                </a:r>
                <a:r>
                  <a:rPr lang="en-US" altLang="ko-KR" dirty="0">
                    <a:sym typeface="Wingdings" pitchFamily="2" charset="2"/>
                  </a:rPr>
                  <a:t>)</a:t>
                </a:r>
                <a:r>
                  <a:rPr lang="ko-KR" altLang="en-US" dirty="0">
                    <a:sym typeface="Wingdings" pitchFamily="2" charset="2"/>
                  </a:rPr>
                  <a:t> </a:t>
                </a:r>
                <a:r>
                  <a:rPr lang="ko-KR" altLang="en-US" dirty="0" err="1">
                    <a:sym typeface="Wingdings" pitchFamily="2" charset="2"/>
                  </a:rPr>
                  <a:t>로그우도</a:t>
                </a:r>
                <a:r>
                  <a:rPr lang="en-US" altLang="ko-KR" dirty="0">
                    <a:sym typeface="Wingdings" pitchFamily="2" charset="2"/>
                  </a:rPr>
                  <a:t>(5.1</a:t>
                </a:r>
                <a:r>
                  <a:rPr lang="ko-KR" altLang="en-US" dirty="0">
                    <a:sym typeface="Wingdings" pitchFamily="2" charset="2"/>
                  </a:rPr>
                  <a:t>절</a:t>
                </a:r>
                <a:r>
                  <a:rPr lang="en-US" altLang="ko-KR" dirty="0">
                    <a:sym typeface="Wingdings" pitchFamily="2" charset="2"/>
                  </a:rPr>
                  <a:t>)</a:t>
                </a:r>
                <a:r>
                  <a:rPr lang="ko-KR" altLang="en-US" dirty="0">
                    <a:sym typeface="Wingdings" pitchFamily="2" charset="2"/>
                  </a:rPr>
                  <a:t>를 사용</a:t>
                </a:r>
                <a:endParaRPr lang="en-US" altLang="ko-KR" dirty="0">
                  <a:sym typeface="Wingdings" pitchFamily="2" charset="2"/>
                </a:endParaRPr>
              </a:p>
              <a:p>
                <a:pPr lvl="1"/>
                <a:r>
                  <a:rPr lang="ko-KR" altLang="en-US" dirty="0" err="1">
                    <a:sym typeface="Wingdings" pitchFamily="2" charset="2"/>
                  </a:rPr>
                  <a:t>분별기</a:t>
                </a:r>
                <a:r>
                  <a:rPr lang="en-US" altLang="ko-KR" dirty="0">
                    <a:sym typeface="Wingdings" pitchFamily="2" charset="2"/>
                  </a:rPr>
                  <a:t> D</a:t>
                </a:r>
                <a:r>
                  <a:rPr lang="ko-KR" altLang="en-US" dirty="0">
                    <a:sym typeface="Wingdings" pitchFamily="2" charset="2"/>
                  </a:rPr>
                  <a:t>의 목적함수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  <a:sym typeface="Wingdings" pitchFamily="2" charset="2"/>
                          </a:rPr>
                          <m:t>𝐽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>
                            <a:latin typeface="Cambria Math"/>
                            <a:sym typeface="Wingdings" pitchFamily="2" charset="2"/>
                          </a:rPr>
                          <m:t>D</m:t>
                        </m:r>
                      </m:sub>
                    </m:sSub>
                  </m:oMath>
                </a14:m>
                <a:endParaRPr lang="en-US" altLang="ko-KR" dirty="0">
                  <a:sym typeface="Wingdings" pitchFamily="2" charset="2"/>
                </a:endParaRPr>
              </a:p>
              <a:p>
                <a:pPr lvl="1"/>
                <a:endParaRPr lang="en-US" altLang="ko-KR" dirty="0">
                  <a:sym typeface="Wingdings" pitchFamily="2" charset="2"/>
                </a:endParaRPr>
              </a:p>
              <a:p>
                <a:pPr lvl="1"/>
                <a:endParaRPr lang="en-US" altLang="ko-KR" dirty="0">
                  <a:sym typeface="Wingdings" pitchFamily="2" charset="2"/>
                </a:endParaRPr>
              </a:p>
              <a:p>
                <a:pPr lvl="1"/>
                <a:endParaRPr lang="en-US" altLang="ko-KR" dirty="0">
                  <a:sym typeface="Wingdings" pitchFamily="2" charset="2"/>
                </a:endParaRPr>
              </a:p>
              <a:p>
                <a:pPr lvl="1"/>
                <a:endParaRPr lang="en-US" altLang="ko-KR" dirty="0">
                  <a:sym typeface="Wingdings" pitchFamily="2" charset="2"/>
                </a:endParaRPr>
              </a:p>
              <a:p>
                <a:pPr lvl="1"/>
                <a:endParaRPr lang="en-US" altLang="ko-KR" dirty="0">
                  <a:sym typeface="Wingdings" pitchFamily="2" charset="2"/>
                </a:endParaRPr>
              </a:p>
              <a:p>
                <a:pPr lvl="2"/>
                <a:r>
                  <a:rPr lang="ko-KR" altLang="en-US" dirty="0">
                    <a:sym typeface="Wingdings" pitchFamily="2" charset="2"/>
                  </a:rPr>
                  <a:t>동작 예시</a:t>
                </a:r>
                <a:r>
                  <a:rPr lang="en-US" altLang="ko-KR" dirty="0">
                    <a:sym typeface="Wingdings" pitchFamily="2" charset="2"/>
                  </a:rPr>
                  <a:t>1)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pPr>
                      <m:e>
                        <m:r>
                          <a:rPr lang="en-US" altLang="ko-KR" b="1" i="0" smtClean="0">
                            <a:latin typeface="Cambria Math"/>
                            <a:sym typeface="Wingdings" pitchFamily="2" charset="2"/>
                          </a:rPr>
                          <m:t>𝐱</m:t>
                        </m:r>
                      </m:e>
                      <m:sup>
                        <m:r>
                          <a:rPr lang="en-US" altLang="ko-KR" b="0" i="1" smtClean="0">
                            <a:latin typeface="Cambria Math"/>
                            <a:sym typeface="Wingdings" pitchFamily="2" charset="2"/>
                          </a:rPr>
                          <m:t>𝑟𝑒𝑎𝑙</m:t>
                        </m:r>
                      </m:sup>
                    </m:sSup>
                  </m:oMath>
                </a14:m>
                <a:r>
                  <a:rPr lang="ko-KR" altLang="en-US" dirty="0">
                    <a:sym typeface="Wingdings" pitchFamily="2" charset="2"/>
                  </a:rPr>
                  <a:t>에 대해 </a:t>
                </a:r>
                <a:r>
                  <a:rPr lang="en-US" altLang="ko-KR" dirty="0">
                    <a:sym typeface="Wingdings" pitchFamily="2" charset="2"/>
                  </a:rPr>
                  <a:t>0.999,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pPr>
                      <m:e>
                        <m:r>
                          <a:rPr lang="en-US" altLang="ko-KR" b="1">
                            <a:latin typeface="Cambria Math"/>
                            <a:sym typeface="Wingdings" pitchFamily="2" charset="2"/>
                          </a:rPr>
                          <m:t>𝐱</m:t>
                        </m:r>
                      </m:e>
                      <m:sup>
                        <m:r>
                          <a:rPr lang="en-US" altLang="ko-KR" b="0" i="1" smtClean="0">
                            <a:latin typeface="Cambria Math"/>
                            <a:sym typeface="Wingdings" pitchFamily="2" charset="2"/>
                          </a:rPr>
                          <m:t>𝑓𝑎𝑘𝑒</m:t>
                        </m:r>
                      </m:sup>
                    </m:sSup>
                  </m:oMath>
                </a14:m>
                <a:r>
                  <a:rPr lang="ko-KR" altLang="en-US" dirty="0">
                    <a:sym typeface="Wingdings" pitchFamily="2" charset="2"/>
                  </a:rPr>
                  <a:t>에 대해 </a:t>
                </a:r>
                <a:r>
                  <a:rPr lang="en-US" altLang="ko-KR" dirty="0">
                    <a:sym typeface="Wingdings" pitchFamily="2" charset="2"/>
                  </a:rPr>
                  <a:t>0.001 </a:t>
                </a:r>
                <a:r>
                  <a:rPr lang="ko-KR" altLang="en-US" dirty="0">
                    <a:sym typeface="Wingdings" pitchFamily="2" charset="2"/>
                  </a:rPr>
                  <a:t>출력하면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  <a:sym typeface="Wingdings" pitchFamily="2" charset="2"/>
                          </a:rPr>
                          <m:t>𝐽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  <a:sym typeface="Wingdings" pitchFamily="2" charset="2"/>
                          </a:rPr>
                          <m:t>𝐷</m:t>
                        </m:r>
                      </m:sub>
                    </m:sSub>
                    <m:r>
                      <a:rPr lang="en-US" altLang="ko-KR" b="0" i="1" smtClean="0">
                        <a:latin typeface="Cambria Math"/>
                        <a:sym typeface="Wingdings" pitchFamily="2" charset="2"/>
                      </a:rPr>
                      <m:t>=</m:t>
                    </m:r>
                    <m:func>
                      <m:func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/>
                            <a:sym typeface="Wingdings" pitchFamily="2" charset="2"/>
                          </a:rPr>
                          <m:t>log</m:t>
                        </m:r>
                      </m:fName>
                      <m:e>
                        <m:r>
                          <a:rPr lang="en-US" altLang="ko-KR" b="0" i="1" smtClean="0">
                            <a:latin typeface="Cambria Math"/>
                            <a:sym typeface="Wingdings" pitchFamily="2" charset="2"/>
                          </a:rPr>
                          <m:t>0.999+</m:t>
                        </m:r>
                        <m:func>
                          <m:func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ko-KR" b="0" i="0" smtClean="0">
                                <a:latin typeface="Cambria Math"/>
                                <a:sym typeface="Wingdings" pitchFamily="2" charset="2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  <a:sym typeface="Wingdings" pitchFamily="2" charset="2"/>
                                  </a:rPr>
                                </m:ctrlPr>
                              </m:dPr>
                              <m:e>
                                <m:r>
                                  <a:rPr lang="en-US" altLang="ko-KR" b="0" i="1" smtClean="0">
                                    <a:latin typeface="Cambria Math"/>
                                    <a:sym typeface="Wingdings" pitchFamily="2" charset="2"/>
                                  </a:rPr>
                                  <m:t>1−0.001</m:t>
                                </m:r>
                              </m:e>
                            </m:d>
                            <m:r>
                              <a:rPr lang="en-US" altLang="ko-KR" b="0" i="1" smtClean="0">
                                <a:latin typeface="Cambria Math"/>
                                <a:ea typeface="Cambria Math"/>
                                <a:sym typeface="Wingdings" pitchFamily="2" charset="2"/>
                              </a:rPr>
                              <m:t>≈0</m:t>
                            </m:r>
                          </m:e>
                        </m:func>
                      </m:e>
                    </m:func>
                  </m:oMath>
                </a14:m>
                <a:r>
                  <a:rPr lang="ko-KR" altLang="en-US" dirty="0">
                    <a:sym typeface="Wingdings" pitchFamily="2" charset="2"/>
                  </a:rPr>
                  <a:t>이</a:t>
                </a:r>
                <a:r>
                  <a:rPr lang="en-US" altLang="ko-KR" dirty="0">
                    <a:sym typeface="Wingdings" pitchFamily="2" charset="2"/>
                  </a:rPr>
                  <a:t> </a:t>
                </a:r>
                <a:r>
                  <a:rPr lang="ko-KR" altLang="en-US" dirty="0">
                    <a:sym typeface="Wingdings" pitchFamily="2" charset="2"/>
                  </a:rPr>
                  <a:t>되어</a:t>
                </a:r>
                <a:r>
                  <a:rPr lang="en-US" altLang="ko-KR" dirty="0">
                    <a:sym typeface="Wingdings" pitchFamily="2" charset="2"/>
                  </a:rPr>
                  <a:t> </a:t>
                </a:r>
                <a:r>
                  <a:rPr lang="ko-KR" altLang="en-US" dirty="0" err="1">
                    <a:sym typeface="Wingdings" pitchFamily="2" charset="2"/>
                  </a:rPr>
                  <a:t>최곳값에</a:t>
                </a:r>
                <a:r>
                  <a:rPr lang="ko-KR" altLang="en-US" dirty="0">
                    <a:sym typeface="Wingdings" pitchFamily="2" charset="2"/>
                  </a:rPr>
                  <a:t> 가까움</a:t>
                </a:r>
                <a:endParaRPr lang="en-US" altLang="ko-KR" dirty="0">
                  <a:sym typeface="Wingdings" pitchFamily="2" charset="2"/>
                </a:endParaRPr>
              </a:p>
              <a:p>
                <a:pPr lvl="2"/>
                <a:r>
                  <a:rPr lang="ko-KR" altLang="en-US" dirty="0">
                    <a:sym typeface="Wingdings" pitchFamily="2" charset="2"/>
                  </a:rPr>
                  <a:t>동작 예시</a:t>
                </a:r>
                <a:r>
                  <a:rPr lang="en-US" altLang="ko-KR" dirty="0">
                    <a:sym typeface="Wingdings" pitchFamily="2" charset="2"/>
                  </a:rPr>
                  <a:t>2)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pPr>
                      <m:e>
                        <m:r>
                          <a:rPr lang="en-US" altLang="ko-KR" b="1">
                            <a:latin typeface="Cambria Math"/>
                            <a:sym typeface="Wingdings" pitchFamily="2" charset="2"/>
                          </a:rPr>
                          <m:t>𝐱</m:t>
                        </m:r>
                      </m:e>
                      <m:sup>
                        <m:r>
                          <a:rPr lang="en-US" altLang="ko-KR" i="1">
                            <a:latin typeface="Cambria Math"/>
                            <a:sym typeface="Wingdings" pitchFamily="2" charset="2"/>
                          </a:rPr>
                          <m:t>𝑟𝑒𝑎𝑙</m:t>
                        </m:r>
                      </m:sup>
                    </m:sSup>
                  </m:oMath>
                </a14:m>
                <a:r>
                  <a:rPr lang="ko-KR" altLang="en-US" dirty="0">
                    <a:sym typeface="Wingdings" pitchFamily="2" charset="2"/>
                  </a:rPr>
                  <a:t>에 대해 </a:t>
                </a:r>
                <a:r>
                  <a:rPr lang="en-US" altLang="ko-KR" dirty="0">
                    <a:sym typeface="Wingdings" pitchFamily="2" charset="2"/>
                  </a:rPr>
                  <a:t>0.001,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pPr>
                      <m:e>
                        <m:r>
                          <a:rPr lang="en-US" altLang="ko-KR" b="1">
                            <a:latin typeface="Cambria Math"/>
                            <a:sym typeface="Wingdings" pitchFamily="2" charset="2"/>
                          </a:rPr>
                          <m:t>𝐱</m:t>
                        </m:r>
                      </m:e>
                      <m:sup>
                        <m:r>
                          <a:rPr lang="en-US" altLang="ko-KR" i="1">
                            <a:latin typeface="Cambria Math"/>
                            <a:sym typeface="Wingdings" pitchFamily="2" charset="2"/>
                          </a:rPr>
                          <m:t>𝑓𝑎𝑘𝑒</m:t>
                        </m:r>
                      </m:sup>
                    </m:sSup>
                  </m:oMath>
                </a14:m>
                <a:r>
                  <a:rPr lang="ko-KR" altLang="en-US" dirty="0">
                    <a:sym typeface="Wingdings" pitchFamily="2" charset="2"/>
                  </a:rPr>
                  <a:t>에 대해 </a:t>
                </a:r>
                <a:r>
                  <a:rPr lang="en-US" altLang="ko-KR" dirty="0">
                    <a:sym typeface="Wingdings" pitchFamily="2" charset="2"/>
                  </a:rPr>
                  <a:t>0.999 </a:t>
                </a:r>
                <a:r>
                  <a:rPr lang="ko-KR" altLang="en-US" dirty="0">
                    <a:sym typeface="Wingdings" pitchFamily="2" charset="2"/>
                  </a:rPr>
                  <a:t>출력하면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  <a:sym typeface="Wingdings" pitchFamily="2" charset="2"/>
                          </a:rPr>
                          <m:t>𝐽</m:t>
                        </m:r>
                      </m:e>
                      <m:sub>
                        <m:r>
                          <a:rPr lang="en-US" altLang="ko-KR" i="1">
                            <a:latin typeface="Cambria Math"/>
                            <a:sym typeface="Wingdings" pitchFamily="2" charset="2"/>
                          </a:rPr>
                          <m:t>𝐷</m:t>
                        </m:r>
                      </m:sub>
                    </m:sSub>
                    <m:r>
                      <a:rPr lang="en-US" altLang="ko-KR" i="1">
                        <a:latin typeface="Cambria Math"/>
                        <a:sym typeface="Wingdings" pitchFamily="2" charset="2"/>
                      </a:rPr>
                      <m:t>=</m:t>
                    </m:r>
                    <m:func>
                      <m:funcPr>
                        <m:ctrlPr>
                          <a:rPr lang="en-US" altLang="ko-KR" i="1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>
                            <a:latin typeface="Cambria Math"/>
                            <a:sym typeface="Wingdings" pitchFamily="2" charset="2"/>
                          </a:rPr>
                          <m:t>log</m:t>
                        </m:r>
                      </m:fName>
                      <m:e>
                        <m:r>
                          <a:rPr lang="en-US" altLang="ko-KR" i="1">
                            <a:latin typeface="Cambria Math"/>
                            <a:sym typeface="Wingdings" pitchFamily="2" charset="2"/>
                          </a:rPr>
                          <m:t>0.</m:t>
                        </m:r>
                        <m:r>
                          <a:rPr lang="en-US" altLang="ko-KR" b="0" i="1" smtClean="0">
                            <a:latin typeface="Cambria Math"/>
                            <a:sym typeface="Wingdings" pitchFamily="2" charset="2"/>
                          </a:rPr>
                          <m:t>001+</m:t>
                        </m:r>
                        <m:func>
                          <m:funcPr>
                            <m:ctrlPr>
                              <a:rPr lang="en-US" altLang="ko-KR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ko-KR">
                                <a:latin typeface="Cambria Math"/>
                                <a:sym typeface="Wingdings" pitchFamily="2" charset="2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  <a:sym typeface="Wingdings" pitchFamily="2" charset="2"/>
                                  </a:rPr>
                                </m:ctrlPr>
                              </m:dPr>
                              <m:e>
                                <m:r>
                                  <a:rPr lang="en-US" altLang="ko-KR" i="1">
                                    <a:latin typeface="Cambria Math"/>
                                    <a:sym typeface="Wingdings" pitchFamily="2" charset="2"/>
                                  </a:rPr>
                                  <m:t>1−0.</m:t>
                                </m:r>
                                <m:r>
                                  <a:rPr lang="en-US" altLang="ko-KR" b="0" i="1" smtClean="0">
                                    <a:latin typeface="Cambria Math"/>
                                    <a:sym typeface="Wingdings" pitchFamily="2" charset="2"/>
                                  </a:rPr>
                                  <m:t>999</m:t>
                                </m:r>
                              </m:e>
                            </m:d>
                            <m:r>
                              <a:rPr lang="en-US" altLang="ko-KR" b="0" i="1" smtClean="0">
                                <a:latin typeface="Cambria Math"/>
                                <a:sym typeface="Wingdings" pitchFamily="2" charset="2"/>
                              </a:rPr>
                              <m:t>=−6</m:t>
                            </m:r>
                          </m:e>
                        </m:func>
                      </m:e>
                    </m:func>
                  </m:oMath>
                </a14:m>
                <a:r>
                  <a:rPr lang="ko-KR" altLang="en-US" dirty="0">
                    <a:sym typeface="Wingdings" pitchFamily="2" charset="2"/>
                  </a:rPr>
                  <a:t>이</a:t>
                </a:r>
                <a:r>
                  <a:rPr lang="en-US" altLang="ko-KR" dirty="0">
                    <a:sym typeface="Wingdings" pitchFamily="2" charset="2"/>
                  </a:rPr>
                  <a:t> </a:t>
                </a:r>
                <a:r>
                  <a:rPr lang="ko-KR" altLang="en-US" dirty="0">
                    <a:sym typeface="Wingdings" pitchFamily="2" charset="2"/>
                  </a:rPr>
                  <a:t>되어</a:t>
                </a:r>
                <a:r>
                  <a:rPr lang="en-US" altLang="ko-KR" dirty="0">
                    <a:sym typeface="Wingdings" pitchFamily="2" charset="2"/>
                  </a:rPr>
                  <a:t> </a:t>
                </a:r>
                <a:r>
                  <a:rPr lang="ko-KR" altLang="en-US" dirty="0">
                    <a:sym typeface="Wingdings" pitchFamily="2" charset="2"/>
                  </a:rPr>
                  <a:t>낮은 값</a:t>
                </a:r>
                <a:endParaRPr lang="en-US" altLang="ko-KR" dirty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 err="1">
                    <a:sym typeface="Wingdings" pitchFamily="2" charset="2"/>
                  </a:rPr>
                  <a:t>생성기</a:t>
                </a:r>
                <a:r>
                  <a:rPr lang="en-US" altLang="ko-KR" dirty="0">
                    <a:sym typeface="Wingdings" pitchFamily="2" charset="2"/>
                  </a:rPr>
                  <a:t> G</a:t>
                </a:r>
                <a:r>
                  <a:rPr lang="ko-KR" altLang="en-US" dirty="0">
                    <a:sym typeface="Wingdings" pitchFamily="2" charset="2"/>
                  </a:rPr>
                  <a:t>의 목적함수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  <a:sym typeface="Wingdings" pitchFamily="2" charset="2"/>
                          </a:rPr>
                          <m:t>𝐽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>
                            <a:latin typeface="Cambria Math"/>
                            <a:sym typeface="Wingdings" pitchFamily="2" charset="2"/>
                          </a:rPr>
                          <m:t>G</m:t>
                        </m:r>
                      </m:sub>
                    </m:sSub>
                  </m:oMath>
                </a14:m>
                <a:endParaRPr lang="en-US" altLang="ko-KR" dirty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endParaRPr lang="en-US" altLang="ko-KR" dirty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endParaRPr lang="en-US" altLang="ko-KR" dirty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endParaRPr lang="en-US" altLang="ko-KR" dirty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endParaRPr lang="en-US" altLang="ko-KR" dirty="0">
                  <a:sym typeface="Wingdings" pitchFamily="2" charset="2"/>
                </a:endParaRPr>
              </a:p>
              <a:p>
                <a:pPr lvl="2">
                  <a:lnSpc>
                    <a:spcPct val="150000"/>
                  </a:lnSpc>
                </a:pPr>
                <a:endParaRPr lang="en-US" altLang="ko-KR" dirty="0">
                  <a:sym typeface="Wingdings" pitchFamily="2" charset="2"/>
                </a:endParaRPr>
              </a:p>
              <a:p>
                <a:pPr lvl="1"/>
                <a:endParaRPr lang="en-US" altLang="ko-KR" dirty="0">
                  <a:sym typeface="Wingdings" pitchFamily="2" charset="2"/>
                </a:endParaRPr>
              </a:p>
              <a:p>
                <a:pPr lvl="1"/>
                <a:endParaRPr lang="en-US" altLang="ko-KR" dirty="0">
                  <a:sym typeface="Wingdings" pitchFamily="2" charset="2"/>
                </a:endParaRPr>
              </a:p>
              <a:p>
                <a:pPr lvl="1"/>
                <a:endParaRPr lang="en-US" altLang="ko-KR" dirty="0">
                  <a:sym typeface="Wingdings" pitchFamily="2" charset="2"/>
                </a:endParaRPr>
              </a:p>
              <a:p>
                <a:pPr lvl="1"/>
                <a:endParaRPr lang="en-US" altLang="ko-KR" dirty="0">
                  <a:sym typeface="Wingdings" pitchFamily="2" charset="2"/>
                </a:endParaRPr>
              </a:p>
              <a:p>
                <a:pPr lvl="1"/>
                <a:endParaRPr lang="en-US" altLang="ko-KR" dirty="0">
                  <a:sym typeface="Wingdings" pitchFamily="2" charset="2"/>
                </a:endParaRPr>
              </a:p>
              <a:p>
                <a:pPr lvl="2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blipFill rotWithShape="1">
                <a:blip r:embed="rId2"/>
                <a:stretch>
                  <a:fillRect l="-555" t="-5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026" y="2132856"/>
            <a:ext cx="6818177" cy="12961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742" y="5373216"/>
            <a:ext cx="6696744" cy="9785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4107544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4.5.2 GAN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dirty="0"/>
              <a:t>GAN</a:t>
            </a:r>
            <a:r>
              <a:rPr lang="ko-KR" altLang="en-US" dirty="0"/>
              <a:t>의 학습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 lvl="2"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2"/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362979"/>
            <a:ext cx="6511255" cy="5104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0652678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4.5.2 GAN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>
              <a:xfrm>
                <a:off x="179512" y="908720"/>
                <a:ext cx="8964488" cy="5688632"/>
              </a:xfrm>
            </p:spPr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ko-KR" altLang="en-US" dirty="0"/>
                  <a:t>개선된 </a:t>
                </a:r>
                <a:r>
                  <a:rPr lang="en-US" altLang="ko-KR" dirty="0"/>
                  <a:t>GAN</a:t>
                </a:r>
              </a:p>
              <a:p>
                <a:pPr lvl="1"/>
                <a:r>
                  <a:rPr lang="en-US" altLang="ko-KR" dirty="0"/>
                  <a:t>[Salimans2016]</a:t>
                </a:r>
              </a:p>
              <a:p>
                <a:pPr lvl="2"/>
                <a:r>
                  <a:rPr lang="ko-KR" altLang="en-US" dirty="0"/>
                  <a:t>특징</a:t>
                </a:r>
                <a:r>
                  <a:rPr lang="en-US" altLang="ko-KR" dirty="0"/>
                  <a:t> </a:t>
                </a:r>
                <a:r>
                  <a:rPr lang="ko-KR" altLang="en-US" dirty="0" err="1"/>
                  <a:t>매칭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가상 배치 정규화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미니배치 분별 등 기법 적용</a:t>
                </a:r>
                <a:endParaRPr lang="en-US" altLang="ko-KR" dirty="0"/>
              </a:p>
              <a:p>
                <a:pPr lvl="2"/>
                <a:r>
                  <a:rPr lang="en-US" altLang="ko-KR" dirty="0"/>
                  <a:t>[</a:t>
                </a:r>
                <a:r>
                  <a:rPr lang="ko-KR" altLang="en-US" dirty="0"/>
                  <a:t>그림 </a:t>
                </a:r>
                <a:r>
                  <a:rPr lang="en-US" altLang="ko-KR" dirty="0"/>
                  <a:t>4-33]</a:t>
                </a:r>
                <a:r>
                  <a:rPr lang="ko-KR" altLang="en-US" dirty="0"/>
                  <a:t>은 생성된 샘플 예시</a:t>
                </a:r>
                <a:endParaRPr lang="en-US" altLang="ko-KR" dirty="0"/>
              </a:p>
              <a:p>
                <a:pPr lvl="2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/>
                      </a:rPr>
                      <m:t>𝑃</m:t>
                    </m:r>
                    <m:r>
                      <a:rPr lang="en-US" altLang="ko-KR" b="0" i="1" smtClean="0">
                        <a:latin typeface="Cambria Math"/>
                      </a:rPr>
                      <m:t>(</m:t>
                    </m:r>
                    <m:r>
                      <a:rPr lang="en-US" altLang="ko-KR" b="1" i="0" smtClean="0">
                        <a:latin typeface="Cambria Math"/>
                      </a:rPr>
                      <m:t>𝐱</m:t>
                    </m:r>
                    <m:r>
                      <a:rPr lang="en-US" altLang="ko-KR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altLang="ko-KR" dirty="0"/>
                  <a:t> </a:t>
                </a:r>
                <a:r>
                  <a:rPr lang="ko-KR" altLang="en-US" dirty="0"/>
                  <a:t>대신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/>
                      </a:rPr>
                      <m:t>𝑃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1">
                            <a:latin typeface="Cambria Math"/>
                          </a:rPr>
                          <m:t>𝐱</m:t>
                        </m:r>
                        <m:r>
                          <a:rPr lang="en-US" altLang="ko-KR" b="1" i="0" smtClean="0">
                            <a:latin typeface="Cambria Math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/>
                          </a:rPr>
                          <m:t>y</m:t>
                        </m:r>
                      </m:e>
                    </m:d>
                  </m:oMath>
                </a14:m>
                <a:r>
                  <a:rPr lang="ko-KR" altLang="en-US" dirty="0"/>
                  <a:t>를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추정하여 레이블이 있는 샘플을 생성 </a:t>
                </a:r>
                <a:r>
                  <a:rPr lang="en-US" altLang="ko-KR" dirty="0">
                    <a:sym typeface="Wingdings" pitchFamily="2" charset="2"/>
                  </a:rPr>
                  <a:t> </a:t>
                </a:r>
                <a:r>
                  <a:rPr lang="ko-KR" altLang="en-US" dirty="0">
                    <a:sym typeface="Wingdings" pitchFamily="2" charset="2"/>
                  </a:rPr>
                  <a:t>준지도 학습에 활용 </a:t>
                </a:r>
                <a:r>
                  <a:rPr lang="en-US" altLang="ko-KR" dirty="0">
                    <a:sym typeface="Wingdings" pitchFamily="2" charset="2"/>
                  </a:rPr>
                  <a:t>(7.3.2</a:t>
                </a:r>
                <a:r>
                  <a:rPr lang="ko-KR" altLang="en-US" dirty="0">
                    <a:sym typeface="Wingdings" pitchFamily="2" charset="2"/>
                  </a:rPr>
                  <a:t>절</a:t>
                </a:r>
                <a:r>
                  <a:rPr lang="en-US" altLang="ko-KR" dirty="0">
                    <a:sym typeface="Wingdings" pitchFamily="2" charset="2"/>
                  </a:rPr>
                  <a:t>)</a:t>
                </a:r>
              </a:p>
              <a:p>
                <a:pPr lvl="1"/>
                <a:r>
                  <a:rPr lang="en-US" altLang="ko-KR" dirty="0" err="1">
                    <a:sym typeface="Wingdings" pitchFamily="2" charset="2"/>
                  </a:rPr>
                  <a:t>DCGAN</a:t>
                </a:r>
                <a:r>
                  <a:rPr lang="en-US" altLang="ko-KR" baseline="30000" dirty="0" err="1">
                    <a:sym typeface="Wingdings" pitchFamily="2" charset="2"/>
                  </a:rPr>
                  <a:t>deep</a:t>
                </a:r>
                <a:r>
                  <a:rPr lang="en-US" altLang="ko-KR" baseline="30000" dirty="0">
                    <a:sym typeface="Wingdings" pitchFamily="2" charset="2"/>
                  </a:rPr>
                  <a:t> convolutional GAN</a:t>
                </a:r>
              </a:p>
              <a:p>
                <a:pPr lvl="2"/>
                <a:r>
                  <a:rPr lang="en-US" altLang="ko-KR" dirty="0">
                    <a:sym typeface="Wingdings" pitchFamily="2" charset="2"/>
                  </a:rPr>
                  <a:t>DMLP </a:t>
                </a:r>
                <a:r>
                  <a:rPr lang="ko-KR" altLang="en-US" dirty="0">
                    <a:sym typeface="Wingdings" pitchFamily="2" charset="2"/>
                  </a:rPr>
                  <a:t>대신 </a:t>
                </a:r>
                <a:r>
                  <a:rPr lang="en-US" altLang="ko-KR" dirty="0">
                    <a:sym typeface="Wingdings" pitchFamily="2" charset="2"/>
                  </a:rPr>
                  <a:t>CNN</a:t>
                </a:r>
                <a:r>
                  <a:rPr lang="ko-KR" altLang="en-US" dirty="0">
                    <a:sym typeface="Wingdings" pitchFamily="2" charset="2"/>
                  </a:rPr>
                  <a:t>을</a:t>
                </a:r>
                <a:r>
                  <a:rPr lang="en-US" altLang="ko-KR" dirty="0">
                    <a:sym typeface="Wingdings" pitchFamily="2" charset="2"/>
                  </a:rPr>
                  <a:t> </a:t>
                </a:r>
                <a:r>
                  <a:rPr lang="ko-KR" altLang="en-US" dirty="0">
                    <a:sym typeface="Wingdings" pitchFamily="2" charset="2"/>
                  </a:rPr>
                  <a:t>사용</a:t>
                </a:r>
                <a:endParaRPr lang="en-US" altLang="ko-KR" dirty="0">
                  <a:sym typeface="Wingdings" pitchFamily="2" charset="2"/>
                </a:endParaRPr>
              </a:p>
              <a:p>
                <a:pPr lvl="2"/>
                <a:r>
                  <a:rPr lang="en-US" altLang="ko-KR" dirty="0">
                    <a:sym typeface="Wingdings" pitchFamily="2" charset="2"/>
                  </a:rPr>
                  <a:t>4.4</a:t>
                </a:r>
                <a:r>
                  <a:rPr lang="ko-KR" altLang="en-US" dirty="0">
                    <a:sym typeface="Wingdings" pitchFamily="2" charset="2"/>
                  </a:rPr>
                  <a:t>절의 </a:t>
                </a:r>
                <a:r>
                  <a:rPr lang="en-US" altLang="ko-KR" dirty="0">
                    <a:sym typeface="Wingdings" pitchFamily="2" charset="2"/>
                  </a:rPr>
                  <a:t>CNN</a:t>
                </a:r>
                <a:r>
                  <a:rPr lang="ko-KR" altLang="en-US" dirty="0">
                    <a:sym typeface="Wingdings" pitchFamily="2" charset="2"/>
                  </a:rPr>
                  <a:t>과 데이터 흐름이 반대</a:t>
                </a:r>
                <a:r>
                  <a:rPr lang="en-US" altLang="ko-KR" dirty="0">
                    <a:sym typeface="Wingdings" pitchFamily="2" charset="2"/>
                  </a:rPr>
                  <a:t>. </a:t>
                </a:r>
                <a:r>
                  <a:rPr lang="ko-KR" altLang="en-US" dirty="0">
                    <a:sym typeface="Wingdings" pitchFamily="2" charset="2"/>
                  </a:rPr>
                  <a:t>즉</a:t>
                </a:r>
                <a:r>
                  <a:rPr lang="en-US" altLang="ko-KR" dirty="0">
                    <a:sym typeface="Wingdings" pitchFamily="2" charset="2"/>
                  </a:rPr>
                  <a:t> </a:t>
                </a:r>
                <a:r>
                  <a:rPr lang="ko-KR" altLang="en-US" dirty="0">
                    <a:sym typeface="Wingdings" pitchFamily="2" charset="2"/>
                  </a:rPr>
                  <a:t>벡터를 입력 받아 </a:t>
                </a:r>
                <a:r>
                  <a:rPr lang="en-US" altLang="ko-KR" dirty="0">
                    <a:sym typeface="Wingdings" pitchFamily="2" charset="2"/>
                  </a:rPr>
                  <a:t>3*64*64 </a:t>
                </a:r>
                <a:r>
                  <a:rPr lang="ko-KR" altLang="en-US" dirty="0">
                    <a:sym typeface="Wingdings" pitchFamily="2" charset="2"/>
                  </a:rPr>
                  <a:t>영상을</a:t>
                </a:r>
                <a:r>
                  <a:rPr lang="en-US" altLang="ko-KR" dirty="0">
                    <a:sym typeface="Wingdings" pitchFamily="2" charset="2"/>
                  </a:rPr>
                  <a:t> </a:t>
                </a:r>
                <a:r>
                  <a:rPr lang="ko-KR" altLang="en-US" dirty="0">
                    <a:sym typeface="Wingdings" pitchFamily="2" charset="2"/>
                  </a:rPr>
                  <a:t>출력</a:t>
                </a: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endParaRPr lang="en-US" altLang="ko-KR" dirty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endParaRPr lang="en-US" altLang="ko-KR" dirty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endParaRPr lang="en-US" altLang="ko-KR" dirty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endParaRPr lang="en-US" altLang="ko-KR" dirty="0">
                  <a:sym typeface="Wingdings" pitchFamily="2" charset="2"/>
                </a:endParaRPr>
              </a:p>
              <a:p>
                <a:pPr lvl="2">
                  <a:lnSpc>
                    <a:spcPct val="150000"/>
                  </a:lnSpc>
                </a:pPr>
                <a:endParaRPr lang="en-US" altLang="ko-KR" dirty="0">
                  <a:sym typeface="Wingdings" pitchFamily="2" charset="2"/>
                </a:endParaRPr>
              </a:p>
              <a:p>
                <a:pPr lvl="1"/>
                <a:endParaRPr lang="en-US" altLang="ko-KR" dirty="0">
                  <a:sym typeface="Wingdings" pitchFamily="2" charset="2"/>
                </a:endParaRPr>
              </a:p>
              <a:p>
                <a:pPr lvl="1"/>
                <a:endParaRPr lang="en-US" altLang="ko-KR" dirty="0">
                  <a:sym typeface="Wingdings" pitchFamily="2" charset="2"/>
                </a:endParaRPr>
              </a:p>
              <a:p>
                <a:pPr lvl="1"/>
                <a:endParaRPr lang="en-US" altLang="ko-KR" dirty="0">
                  <a:sym typeface="Wingdings" pitchFamily="2" charset="2"/>
                </a:endParaRPr>
              </a:p>
              <a:p>
                <a:pPr lvl="1"/>
                <a:endParaRPr lang="en-US" altLang="ko-KR" dirty="0">
                  <a:sym typeface="Wingdings" pitchFamily="2" charset="2"/>
                </a:endParaRPr>
              </a:p>
              <a:p>
                <a:pPr lvl="1"/>
                <a:endParaRPr lang="en-US" altLang="ko-KR" dirty="0">
                  <a:sym typeface="Wingdings" pitchFamily="2" charset="2"/>
                </a:endParaRPr>
              </a:p>
              <a:p>
                <a:pPr lvl="2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xfrm>
                <a:off x="179512" y="908720"/>
                <a:ext cx="8964488" cy="5688632"/>
              </a:xfrm>
              <a:blipFill>
                <a:blip r:embed="rId2"/>
                <a:stretch>
                  <a:fillRect l="-612" t="-5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3925234"/>
            <a:ext cx="5904656" cy="26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4870859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4.6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딥러닝은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왜 강력한가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?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dirty="0"/>
              <a:t>전체 과정을 동시에 최적화</a:t>
            </a:r>
            <a:endParaRPr lang="en-US" altLang="ko-KR" dirty="0"/>
          </a:p>
          <a:p>
            <a:pPr lvl="1"/>
            <a:r>
              <a:rPr lang="ko-KR" altLang="en-US" dirty="0"/>
              <a:t>고전적인 방법에서는</a:t>
            </a:r>
            <a:endParaRPr lang="en-US" altLang="ko-KR" dirty="0"/>
          </a:p>
          <a:p>
            <a:pPr lvl="2"/>
            <a:r>
              <a:rPr lang="en-US" altLang="ko-KR" dirty="0"/>
              <a:t>[</a:t>
            </a:r>
            <a:r>
              <a:rPr lang="ko-KR" altLang="en-US" dirty="0"/>
              <a:t>그림 </a:t>
            </a:r>
            <a:r>
              <a:rPr lang="en-US" altLang="ko-KR" dirty="0"/>
              <a:t>4-37]</a:t>
            </a:r>
            <a:r>
              <a:rPr lang="ko-KR" altLang="en-US" dirty="0"/>
              <a:t>처럼 분할</a:t>
            </a:r>
            <a:r>
              <a:rPr lang="en-US" altLang="ko-KR" dirty="0"/>
              <a:t>, </a:t>
            </a:r>
            <a:r>
              <a:rPr lang="ko-KR" altLang="en-US" dirty="0">
                <a:sym typeface="Wingdings" pitchFamily="2" charset="2"/>
              </a:rPr>
              <a:t>특징 추출</a:t>
            </a:r>
            <a:r>
              <a:rPr lang="en-US" altLang="ko-KR" dirty="0">
                <a:sym typeface="Wingdings" pitchFamily="2" charset="2"/>
              </a:rPr>
              <a:t>, </a:t>
            </a:r>
            <a:r>
              <a:rPr lang="ko-KR" altLang="en-US" dirty="0">
                <a:sym typeface="Wingdings" pitchFamily="2" charset="2"/>
              </a:rPr>
              <a:t>분류를 따로 구현한 다음 이어 붙임</a:t>
            </a:r>
            <a:endParaRPr lang="en-US" altLang="ko-KR" dirty="0">
              <a:sym typeface="Wingdings" pitchFamily="2" charset="2"/>
            </a:endParaRPr>
          </a:p>
          <a:p>
            <a:pPr lvl="2"/>
            <a:r>
              <a:rPr lang="ko-KR" altLang="en-US" dirty="0">
                <a:sym typeface="Wingdings" pitchFamily="2" charset="2"/>
              </a:rPr>
              <a:t>사람의 직관에 따르므로 성능 한계</a:t>
            </a:r>
            <a:r>
              <a:rPr lang="en-US" altLang="ko-KR" dirty="0">
                <a:sym typeface="Wingdings" pitchFamily="2" charset="2"/>
              </a:rPr>
              <a:t>. </a:t>
            </a:r>
            <a:r>
              <a:rPr lang="ko-KR" altLang="en-US" dirty="0">
                <a:sym typeface="Wingdings" pitchFamily="2" charset="2"/>
              </a:rPr>
              <a:t>인식 대상이 달라지면 새로 설계해야 함</a:t>
            </a:r>
            <a:endParaRPr lang="en-US" altLang="ko-KR" dirty="0">
              <a:sym typeface="Wingdings" pitchFamily="2" charset="2"/>
            </a:endParaRPr>
          </a:p>
          <a:p>
            <a:pPr lvl="2"/>
            <a:endParaRPr lang="en-US" altLang="ko-KR" dirty="0">
              <a:sym typeface="Wingdings" pitchFamily="2" charset="2"/>
            </a:endParaRPr>
          </a:p>
          <a:p>
            <a:pPr lvl="2"/>
            <a:endParaRPr lang="en-US" altLang="ko-KR" dirty="0">
              <a:sym typeface="Wingdings" pitchFamily="2" charset="2"/>
            </a:endParaRPr>
          </a:p>
          <a:p>
            <a:pPr lvl="2"/>
            <a:endParaRPr lang="en-US" altLang="ko-KR" dirty="0">
              <a:sym typeface="Wingdings" pitchFamily="2" charset="2"/>
            </a:endParaRPr>
          </a:p>
          <a:p>
            <a:pPr lvl="2"/>
            <a:endParaRPr lang="en-US" altLang="ko-KR" dirty="0">
              <a:sym typeface="Wingdings" pitchFamily="2" charset="2"/>
            </a:endParaRPr>
          </a:p>
          <a:p>
            <a:pPr lvl="2"/>
            <a:endParaRPr lang="en-US" altLang="ko-KR" dirty="0">
              <a:sym typeface="Wingdings" pitchFamily="2" charset="2"/>
            </a:endParaRPr>
          </a:p>
          <a:p>
            <a:pPr lvl="2"/>
            <a:endParaRPr lang="en-US" altLang="ko-KR" dirty="0">
              <a:sym typeface="Wingdings" pitchFamily="2" charset="2"/>
            </a:endParaRPr>
          </a:p>
          <a:p>
            <a:pPr lvl="1"/>
            <a:r>
              <a:rPr lang="ko-KR" altLang="en-US" dirty="0" err="1">
                <a:sym typeface="Wingdings" pitchFamily="2" charset="2"/>
              </a:rPr>
              <a:t>딥러닝은</a:t>
            </a:r>
            <a:r>
              <a:rPr lang="ko-KR" altLang="en-US" dirty="0">
                <a:sym typeface="Wingdings" pitchFamily="2" charset="2"/>
              </a:rPr>
              <a:t> 전체 과정을 동시에 최적화 </a:t>
            </a:r>
            <a:r>
              <a:rPr lang="en-US" altLang="ko-KR" dirty="0">
                <a:sym typeface="Wingdings" pitchFamily="2" charset="2"/>
              </a:rPr>
              <a:t>(</a:t>
            </a:r>
            <a:r>
              <a:rPr lang="ko-KR" altLang="en-US" dirty="0">
                <a:sym typeface="Wingdings" pitchFamily="2" charset="2"/>
              </a:rPr>
              <a:t>통째 학습이라 부름</a:t>
            </a:r>
            <a:r>
              <a:rPr lang="en-US" altLang="ko-KR" dirty="0">
                <a:sym typeface="Wingdings" pitchFamily="2" charset="2"/>
              </a:rPr>
              <a:t>)</a:t>
            </a:r>
          </a:p>
          <a:p>
            <a:pPr lvl="1"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 lvl="2"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2"/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2488054"/>
            <a:ext cx="7127329" cy="15305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630" y="4797152"/>
            <a:ext cx="3336736" cy="1716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971600" y="4725144"/>
            <a:ext cx="2952328" cy="1584176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/>
          <p:cNvCxnSpPr/>
          <p:nvPr/>
        </p:nvCxnSpPr>
        <p:spPr>
          <a:xfrm flipH="1" flipV="1">
            <a:off x="3931281" y="5877272"/>
            <a:ext cx="712727" cy="169168"/>
          </a:xfrm>
          <a:prstGeom prst="straightConnector1">
            <a:avLst/>
          </a:prstGeom>
          <a:ln w="2540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644008" y="5805264"/>
            <a:ext cx="1944216" cy="4572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ko-KR" altLang="en-US" dirty="0" err="1"/>
              <a:t>딥러닝이</a:t>
            </a:r>
            <a:r>
              <a:rPr lang="en-US" altLang="ko-KR" dirty="0"/>
              <a:t> </a:t>
            </a:r>
            <a:r>
              <a:rPr lang="ko-KR" altLang="en-US" dirty="0"/>
              <a:t>최적화</a:t>
            </a:r>
          </a:p>
        </p:txBody>
      </p:sp>
    </p:spTree>
    <p:extLst>
      <p:ext uri="{BB962C8B-B14F-4D97-AF65-F5344CB8AC3E}">
        <p14:creationId xmlns:p14="http://schemas.microsoft.com/office/powerpoint/2010/main" val="90448098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4.6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딥러닝은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왜 강력한가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?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깊이의 중요성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점선은 </a:t>
            </a:r>
            <a:r>
              <a:rPr lang="en-US" altLang="ko-KR" dirty="0"/>
              <a:t>20</a:t>
            </a:r>
            <a:r>
              <a:rPr lang="ko-KR" altLang="en-US" dirty="0"/>
              <a:t>개 </a:t>
            </a:r>
            <a:r>
              <a:rPr lang="ko-KR" altLang="en-US" dirty="0" err="1"/>
              <a:t>노드를</a:t>
            </a:r>
            <a:r>
              <a:rPr lang="ko-KR" altLang="en-US" dirty="0"/>
              <a:t> 가진 </a:t>
            </a:r>
            <a:r>
              <a:rPr lang="ko-KR" altLang="en-US" dirty="0" err="1"/>
              <a:t>은닉층</a:t>
            </a:r>
            <a:r>
              <a:rPr lang="ko-KR" altLang="en-US" dirty="0"/>
              <a:t> 하나 짜리 신경망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>
                <a:sym typeface="Wingdings" pitchFamily="2" charset="2"/>
              </a:rPr>
              <a:t>실선은 각각 </a:t>
            </a:r>
            <a:r>
              <a:rPr lang="en-US" altLang="ko-KR" dirty="0">
                <a:sym typeface="Wingdings" pitchFamily="2" charset="2"/>
              </a:rPr>
              <a:t>10</a:t>
            </a:r>
            <a:r>
              <a:rPr lang="ko-KR" altLang="en-US" dirty="0">
                <a:sym typeface="Wingdings" pitchFamily="2" charset="2"/>
              </a:rPr>
              <a:t>개 노드를 가진 </a:t>
            </a:r>
            <a:r>
              <a:rPr lang="ko-KR" altLang="en-US" dirty="0" err="1">
                <a:sym typeface="Wingdings" pitchFamily="2" charset="2"/>
              </a:rPr>
              <a:t>은닉층</a:t>
            </a:r>
            <a:r>
              <a:rPr lang="ko-KR" altLang="en-US" dirty="0">
                <a:sym typeface="Wingdings" pitchFamily="2" charset="2"/>
              </a:rPr>
              <a:t> 두 개 짜리 신경망 </a:t>
            </a:r>
            <a:r>
              <a:rPr lang="en-US" altLang="ko-KR" dirty="0">
                <a:sym typeface="Wingdings" pitchFamily="2" charset="2"/>
              </a:rPr>
              <a:t> </a:t>
            </a:r>
            <a:r>
              <a:rPr lang="ko-KR" altLang="en-US" dirty="0">
                <a:sym typeface="Wingdings" pitchFamily="2" charset="2"/>
              </a:rPr>
              <a:t>더 정교한 분할</a:t>
            </a:r>
            <a:endParaRPr lang="en-US" altLang="ko-KR" dirty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 lvl="2"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2"/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636912"/>
            <a:ext cx="6419900" cy="18246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362657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4.1.1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딥러닝의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기술 혁신 요인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요인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 err="1"/>
              <a:t>컨볼루션</a:t>
            </a:r>
            <a:r>
              <a:rPr lang="ko-KR" altLang="en-US" dirty="0"/>
              <a:t> 신경망이 </a:t>
            </a:r>
            <a:r>
              <a:rPr lang="ko-KR" altLang="en-US" dirty="0" err="1"/>
              <a:t>딥러닝의</a:t>
            </a:r>
            <a:r>
              <a:rPr lang="ko-KR" altLang="en-US" dirty="0"/>
              <a:t> 가능성을 엶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값싼 </a:t>
            </a:r>
            <a:r>
              <a:rPr lang="en-US" altLang="ko-KR" dirty="0"/>
              <a:t>GPU</a:t>
            </a:r>
            <a:r>
              <a:rPr lang="ko-KR" altLang="en-US" dirty="0"/>
              <a:t>의 등장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인터넷 덕분으로 학습 데이터가 크게 늘어남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계산은 단순한데 성능은 더 좋은 활성함수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과잉적합을 방지하는데 효과적인 다양한 규제 기법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층별 예비학습 기법 개발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18382437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4.6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딥러닝은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왜 강력한가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?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dirty="0"/>
              <a:t>계층적 특징</a:t>
            </a:r>
            <a:endParaRPr lang="en-US" altLang="ko-KR" dirty="0"/>
          </a:p>
          <a:p>
            <a:pPr lvl="1"/>
            <a:r>
              <a:rPr lang="en-US" altLang="ko-KR" dirty="0">
                <a:sym typeface="Wingdings" pitchFamily="2" charset="2"/>
              </a:rPr>
              <a:t>[</a:t>
            </a:r>
            <a:r>
              <a:rPr lang="ko-KR" altLang="en-US" dirty="0">
                <a:sym typeface="Wingdings" pitchFamily="2" charset="2"/>
              </a:rPr>
              <a:t>그림 </a:t>
            </a:r>
            <a:r>
              <a:rPr lang="en-US" altLang="ko-KR" dirty="0">
                <a:sym typeface="Wingdings" pitchFamily="2" charset="2"/>
              </a:rPr>
              <a:t>4-40]</a:t>
            </a:r>
            <a:r>
              <a:rPr lang="ko-KR" altLang="en-US" dirty="0">
                <a:sym typeface="Wingdings" pitchFamily="2" charset="2"/>
              </a:rPr>
              <a:t>은 </a:t>
            </a:r>
            <a:r>
              <a:rPr lang="en-US" altLang="ko-KR" dirty="0" err="1">
                <a:sym typeface="Wingdings" pitchFamily="2" charset="2"/>
              </a:rPr>
              <a:t>ImageNet</a:t>
            </a:r>
            <a:r>
              <a:rPr lang="ko-KR" altLang="en-US" dirty="0">
                <a:sym typeface="Wingdings" pitchFamily="2" charset="2"/>
              </a:rPr>
              <a:t>으로 학습한 특징 </a:t>
            </a:r>
            <a:r>
              <a:rPr lang="ko-KR" altLang="en-US" dirty="0" err="1">
                <a:sym typeface="Wingdings" pitchFamily="2" charset="2"/>
              </a:rPr>
              <a:t>맵</a:t>
            </a:r>
            <a:r>
              <a:rPr lang="ko-KR" altLang="en-US" dirty="0">
                <a:sym typeface="Wingdings" pitchFamily="2" charset="2"/>
              </a:rPr>
              <a:t> </a:t>
            </a:r>
            <a:r>
              <a:rPr lang="en-US" altLang="ko-KR" dirty="0">
                <a:sym typeface="Wingdings" pitchFamily="2" charset="2"/>
              </a:rPr>
              <a:t> </a:t>
            </a:r>
            <a:r>
              <a:rPr lang="ko-KR" altLang="en-US" dirty="0">
                <a:sym typeface="Wingdings" pitchFamily="2" charset="2"/>
              </a:rPr>
              <a:t>계층 구조</a:t>
            </a:r>
            <a:endParaRPr lang="en-US" altLang="ko-KR" dirty="0">
              <a:sym typeface="Wingdings" pitchFamily="2" charset="2"/>
            </a:endParaRPr>
          </a:p>
          <a:p>
            <a:pPr lvl="2"/>
            <a:r>
              <a:rPr lang="ko-KR" altLang="en-US" dirty="0">
                <a:sym typeface="Wingdings" pitchFamily="2" charset="2"/>
              </a:rPr>
              <a:t>깊은 신경망에서는 층의 역할이 잘 구분됨</a:t>
            </a:r>
            <a:endParaRPr lang="en-US" altLang="ko-KR" dirty="0">
              <a:sym typeface="Wingdings" pitchFamily="2" charset="2"/>
            </a:endParaRPr>
          </a:p>
          <a:p>
            <a:pPr lvl="1"/>
            <a:r>
              <a:rPr lang="ko-KR" altLang="en-US" dirty="0">
                <a:sym typeface="Wingdings" pitchFamily="2" charset="2"/>
              </a:rPr>
              <a:t>반면 얕은 신경망은 하나 또는 두 개의 </a:t>
            </a:r>
            <a:r>
              <a:rPr lang="ko-KR" altLang="en-US" dirty="0" err="1">
                <a:sym typeface="Wingdings" pitchFamily="2" charset="2"/>
              </a:rPr>
              <a:t>은닉층이</a:t>
            </a:r>
            <a:r>
              <a:rPr lang="ko-KR" altLang="en-US" dirty="0">
                <a:sym typeface="Wingdings" pitchFamily="2" charset="2"/>
              </a:rPr>
              <a:t> 여러 형태의 특징을 모두 담당</a:t>
            </a:r>
            <a:endParaRPr lang="en-US" altLang="ko-KR" dirty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 lvl="2"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2"/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492896"/>
            <a:ext cx="7018419" cy="3960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225766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4.1.2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특징 학습의 부각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908720"/>
            <a:ext cx="8136904" cy="5688632"/>
          </a:xfrm>
        </p:spPr>
        <p:txBody>
          <a:bodyPr/>
          <a:lstStyle/>
          <a:p>
            <a:r>
              <a:rPr lang="ko-KR" altLang="en-US" dirty="0"/>
              <a:t>기계 학습의 패러다임의 변화</a:t>
            </a:r>
            <a:endParaRPr lang="en-US" altLang="ko-KR" dirty="0"/>
          </a:p>
          <a:p>
            <a:pPr lvl="1"/>
            <a:r>
              <a:rPr lang="ko-KR" altLang="en-US" dirty="0"/>
              <a:t>고전적인</a:t>
            </a:r>
            <a:r>
              <a:rPr lang="en-US" altLang="ko-KR" dirty="0"/>
              <a:t> </a:t>
            </a:r>
            <a:r>
              <a:rPr lang="ko-KR" altLang="en-US" dirty="0"/>
              <a:t>다층 </a:t>
            </a:r>
            <a:r>
              <a:rPr lang="ko-KR" altLang="en-US" dirty="0" err="1"/>
              <a:t>퍼셉트론</a:t>
            </a:r>
            <a:endParaRPr lang="en-US" altLang="ko-KR" dirty="0"/>
          </a:p>
          <a:p>
            <a:pPr lvl="2"/>
            <a:r>
              <a:rPr lang="ko-KR" altLang="en-US" dirty="0" err="1"/>
              <a:t>은닉층은</a:t>
            </a:r>
            <a:r>
              <a:rPr lang="ko-KR" altLang="en-US" dirty="0"/>
              <a:t> 특징 </a:t>
            </a:r>
            <a:r>
              <a:rPr lang="ko-KR" altLang="en-US" dirty="0" err="1"/>
              <a:t>추출기</a:t>
            </a:r>
            <a:r>
              <a:rPr lang="ko-KR" altLang="en-US" dirty="0"/>
              <a:t> </a:t>
            </a:r>
            <a:r>
              <a:rPr lang="en-US" altLang="ko-KR" dirty="0"/>
              <a:t>(3.3.4</a:t>
            </a:r>
            <a:r>
              <a:rPr lang="ko-KR" altLang="en-US" dirty="0"/>
              <a:t>절의 </a:t>
            </a:r>
            <a:r>
              <a:rPr lang="en-US" altLang="ko-KR" dirty="0"/>
              <a:t>[</a:t>
            </a:r>
            <a:r>
              <a:rPr lang="ko-KR" altLang="en-US" dirty="0"/>
              <a:t>그림 </a:t>
            </a:r>
            <a:r>
              <a:rPr lang="en-US" altLang="ko-KR" dirty="0"/>
              <a:t>3-16])</a:t>
            </a:r>
          </a:p>
          <a:p>
            <a:pPr lvl="2"/>
            <a:r>
              <a:rPr lang="ko-KR" altLang="en-US" dirty="0"/>
              <a:t>얕은 구조이므로 센서로 획득한 원래 패턴을 그대로 입력하면 낮은 성능</a:t>
            </a:r>
            <a:endParaRPr lang="en-US" altLang="ko-KR" dirty="0"/>
          </a:p>
          <a:p>
            <a:pPr lvl="2"/>
            <a:r>
              <a:rPr lang="ko-KR" altLang="en-US" dirty="0"/>
              <a:t>따라서 사람이 수작업 특징을 구상하고 구현하여 신경망에 입력함</a:t>
            </a:r>
            <a:endParaRPr lang="en-US" altLang="ko-KR" dirty="0"/>
          </a:p>
          <a:p>
            <a:pPr lvl="1"/>
            <a:r>
              <a:rPr lang="ko-KR" altLang="en-US" dirty="0"/>
              <a:t>현대 기계 학습 </a:t>
            </a:r>
            <a:r>
              <a:rPr lang="en-US" altLang="ko-KR" dirty="0"/>
              <a:t>(</a:t>
            </a:r>
            <a:r>
              <a:rPr lang="ko-KR" altLang="en-US" dirty="0" err="1"/>
              <a:t>딥러닝</a:t>
            </a:r>
            <a:r>
              <a:rPr lang="en-US" altLang="ko-KR" dirty="0"/>
              <a:t>)</a:t>
            </a:r>
          </a:p>
          <a:p>
            <a:pPr lvl="2"/>
            <a:r>
              <a:rPr lang="ko-KR" altLang="en-US" dirty="0"/>
              <a:t>특징 추출을 학습으로 설계 </a:t>
            </a:r>
            <a:r>
              <a:rPr lang="en-US" altLang="ko-KR" dirty="0">
                <a:sym typeface="Wingdings" pitchFamily="2" charset="2"/>
              </a:rPr>
              <a:t> </a:t>
            </a:r>
            <a:r>
              <a:rPr lang="ko-KR" altLang="en-US" dirty="0">
                <a:solidFill>
                  <a:srgbClr val="0000FF"/>
                </a:solidFill>
                <a:sym typeface="Wingdings" pitchFamily="2" charset="2"/>
              </a:rPr>
              <a:t>특징 학습</a:t>
            </a:r>
            <a:endParaRPr lang="en-US" altLang="ko-KR" dirty="0">
              <a:solidFill>
                <a:srgbClr val="0000FF"/>
              </a:solidFill>
            </a:endParaRPr>
          </a:p>
          <a:p>
            <a:pPr lvl="2"/>
            <a:r>
              <a:rPr lang="ko-KR" altLang="en-US" dirty="0"/>
              <a:t>원래 패턴이 신경망의 입력 </a:t>
            </a:r>
            <a:r>
              <a:rPr lang="en-US" altLang="ko-KR" dirty="0">
                <a:sym typeface="Wingdings" pitchFamily="2" charset="2"/>
              </a:rPr>
              <a:t> </a:t>
            </a:r>
            <a:r>
              <a:rPr lang="ko-KR" altLang="en-US" dirty="0">
                <a:sym typeface="Wingdings" pitchFamily="2" charset="2"/>
              </a:rPr>
              <a:t>통째 학습</a:t>
            </a:r>
            <a:r>
              <a:rPr lang="en-US" altLang="ko-KR" baseline="30000" dirty="0">
                <a:sym typeface="Wingdings" pitchFamily="2" charset="2"/>
              </a:rPr>
              <a:t>end-to-end</a:t>
            </a:r>
            <a:r>
              <a:rPr lang="ko-KR" altLang="en-US" baseline="30000" dirty="0">
                <a:sym typeface="Wingdings" pitchFamily="2" charset="2"/>
              </a:rPr>
              <a:t> </a:t>
            </a:r>
            <a:r>
              <a:rPr lang="en-US" altLang="ko-KR" baseline="30000" dirty="0">
                <a:sym typeface="Wingdings" pitchFamily="2" charset="2"/>
              </a:rPr>
              <a:t>learning</a:t>
            </a:r>
            <a:r>
              <a:rPr lang="ko-KR" altLang="en-US" baseline="30000" dirty="0">
                <a:sym typeface="Wingdings" pitchFamily="2" charset="2"/>
              </a:rPr>
              <a:t> </a:t>
            </a:r>
            <a:endParaRPr lang="en-US" altLang="ko-KR" baseline="30000" dirty="0"/>
          </a:p>
          <a:p>
            <a:endParaRPr lang="en-US" altLang="ko-KR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3933056"/>
            <a:ext cx="7128564" cy="24482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643957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4.1.2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특징 학습의 부각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특징 학습</a:t>
            </a:r>
            <a:r>
              <a:rPr lang="en-US" altLang="ko-KR" baseline="30000" dirty="0"/>
              <a:t>feature learning</a:t>
            </a:r>
            <a:r>
              <a:rPr lang="ko-KR" altLang="en-US" baseline="30000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또는 표현 학습</a:t>
            </a:r>
            <a:r>
              <a:rPr lang="en-US" altLang="ko-KR" baseline="30000" dirty="0"/>
              <a:t>representation learning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 err="1"/>
              <a:t>앞단계</a:t>
            </a:r>
            <a:r>
              <a:rPr lang="ko-KR" altLang="en-US" dirty="0"/>
              <a:t> </a:t>
            </a:r>
            <a:r>
              <a:rPr lang="ko-KR" altLang="en-US" dirty="0" err="1"/>
              <a:t>은닉층은</a:t>
            </a:r>
            <a:r>
              <a:rPr lang="en-US" altLang="ko-KR" dirty="0"/>
              <a:t> </a:t>
            </a:r>
            <a:r>
              <a:rPr lang="ko-KR" altLang="en-US" dirty="0"/>
              <a:t>에지나 코너와 같은 저급 특징 추출</a:t>
            </a:r>
            <a:endParaRPr lang="en-US" altLang="ko-KR" dirty="0"/>
          </a:p>
          <a:p>
            <a:pPr lvl="1"/>
            <a:r>
              <a:rPr lang="ko-KR" altLang="en-US" dirty="0" err="1"/>
              <a:t>뒷단계</a:t>
            </a:r>
            <a:r>
              <a:rPr lang="ko-KR" altLang="en-US" dirty="0"/>
              <a:t> </a:t>
            </a:r>
            <a:r>
              <a:rPr lang="ko-KR" altLang="en-US" dirty="0" err="1"/>
              <a:t>은닉층은</a:t>
            </a:r>
            <a:r>
              <a:rPr lang="ko-KR" altLang="en-US" dirty="0"/>
              <a:t> 추상적인 형태의 고급 특징을 추출</a:t>
            </a:r>
            <a:endParaRPr lang="en-US" altLang="ko-KR" dirty="0"/>
          </a:p>
          <a:p>
            <a:pPr lvl="1"/>
            <a:r>
              <a:rPr lang="ko-KR" altLang="en-US" dirty="0"/>
              <a:t>특징</a:t>
            </a:r>
            <a:r>
              <a:rPr lang="en-US" altLang="ko-KR" dirty="0"/>
              <a:t> </a:t>
            </a:r>
            <a:r>
              <a:rPr lang="ko-KR" altLang="en-US" dirty="0"/>
              <a:t>학습이 강력해짐에 따라 </a:t>
            </a:r>
            <a:endParaRPr lang="en-US" altLang="ko-KR" dirty="0"/>
          </a:p>
          <a:p>
            <a:pPr lvl="2"/>
            <a:r>
              <a:rPr lang="ko-KR" altLang="en-US" dirty="0"/>
              <a:t>기존 응용에서 획기적인 성능 향상</a:t>
            </a:r>
            <a:endParaRPr lang="en-US" altLang="ko-KR" dirty="0"/>
          </a:p>
          <a:p>
            <a:pPr lvl="3"/>
            <a:r>
              <a:rPr lang="ko-KR" altLang="en-US" dirty="0"/>
              <a:t>영상 인식</a:t>
            </a:r>
            <a:r>
              <a:rPr lang="en-US" altLang="ko-KR" dirty="0"/>
              <a:t>, </a:t>
            </a:r>
            <a:r>
              <a:rPr lang="ko-KR" altLang="en-US" dirty="0"/>
              <a:t>음성 인식</a:t>
            </a:r>
            <a:r>
              <a:rPr lang="en-US" altLang="ko-KR" dirty="0"/>
              <a:t>, </a:t>
            </a:r>
            <a:r>
              <a:rPr lang="ko-KR" altLang="en-US" dirty="0"/>
              <a:t>언어 번역</a:t>
            </a:r>
            <a:r>
              <a:rPr lang="en-US" altLang="ko-KR" dirty="0"/>
              <a:t> </a:t>
            </a:r>
            <a:r>
              <a:rPr lang="ko-KR" altLang="en-US" dirty="0"/>
              <a:t>등</a:t>
            </a:r>
            <a:endParaRPr lang="en-US" altLang="ko-KR" dirty="0"/>
          </a:p>
          <a:p>
            <a:pPr lvl="2"/>
            <a:r>
              <a:rPr lang="ko-KR" altLang="en-US" dirty="0"/>
              <a:t>새로운 응용 창출</a:t>
            </a:r>
            <a:endParaRPr lang="en-US" altLang="ko-KR" dirty="0"/>
          </a:p>
          <a:p>
            <a:pPr lvl="3"/>
            <a:r>
              <a:rPr lang="ko-KR" altLang="en-US" dirty="0"/>
              <a:t>분류나 회귀뿐 아니라 생성 모델이나 </a:t>
            </a:r>
            <a:r>
              <a:rPr lang="ko-KR" altLang="en-US" dirty="0" err="1"/>
              <a:t>화소</a:t>
            </a:r>
            <a:r>
              <a:rPr lang="ko-KR" altLang="en-US" dirty="0"/>
              <a:t> 수준의 영상 분할 </a:t>
            </a:r>
            <a:endParaRPr lang="en-US" altLang="ko-KR" dirty="0"/>
          </a:p>
          <a:p>
            <a:pPr lvl="3"/>
            <a:r>
              <a:rPr lang="en-US" altLang="ko-KR" dirty="0"/>
              <a:t>CNN</a:t>
            </a:r>
            <a:r>
              <a:rPr lang="ko-KR" altLang="en-US" dirty="0"/>
              <a:t>과 </a:t>
            </a:r>
            <a:r>
              <a:rPr lang="en-US" altLang="ko-KR" dirty="0"/>
              <a:t>LSTM</a:t>
            </a:r>
            <a:r>
              <a:rPr lang="ko-KR" altLang="en-US" dirty="0"/>
              <a:t>의 협력 모델 </a:t>
            </a:r>
            <a:r>
              <a:rPr lang="en-US" altLang="ko-KR" dirty="0"/>
              <a:t>([</a:t>
            </a:r>
            <a:r>
              <a:rPr lang="ko-KR" altLang="en-US" dirty="0"/>
              <a:t>그림 </a:t>
            </a:r>
            <a:r>
              <a:rPr lang="en-US" altLang="ko-KR" dirty="0"/>
              <a:t>8-24]</a:t>
            </a:r>
            <a:r>
              <a:rPr lang="ko-KR" altLang="en-US" dirty="0"/>
              <a:t>의 자연 영상에 주석 달기 응용</a:t>
            </a:r>
            <a:r>
              <a:rPr lang="en-US" altLang="ko-KR" dirty="0"/>
              <a:t>) </a:t>
            </a:r>
            <a:r>
              <a:rPr lang="ko-KR" altLang="en-US" dirty="0"/>
              <a:t>등이</a:t>
            </a:r>
            <a:r>
              <a:rPr lang="en-US" altLang="ko-KR" dirty="0"/>
              <a:t> </a:t>
            </a:r>
            <a:r>
              <a:rPr lang="ko-KR" altLang="en-US" dirty="0"/>
              <a:t>가능해짐</a:t>
            </a:r>
            <a:r>
              <a:rPr lang="en-US" altLang="ko-KR" dirty="0"/>
              <a:t> </a:t>
            </a:r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endParaRPr lang="en-US" altLang="ko-KR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4077072"/>
            <a:ext cx="4288894" cy="22059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579404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4.2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깊은 다층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퍼셉트론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4.2.1 </a:t>
            </a:r>
            <a:r>
              <a:rPr lang="ko-KR" altLang="en-US" dirty="0"/>
              <a:t>구조와 동작</a:t>
            </a:r>
            <a:endParaRPr lang="en-US" altLang="ko-KR" dirty="0"/>
          </a:p>
          <a:p>
            <a:r>
              <a:rPr lang="en-US" altLang="ko-KR" dirty="0"/>
              <a:t>4.2.2 </a:t>
            </a:r>
            <a:r>
              <a:rPr lang="ko-KR" altLang="en-US" dirty="0"/>
              <a:t>학습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23117444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vert="horz" lIns="91440" tIns="45720" rIns="91440" bIns="45720" rtlCol="0" anchor="ctr">
        <a:normAutofit/>
      </a:bodyPr>
      <a:lstStyle>
        <a:defPPr>
          <a:defRPr sz="36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4370</TotalTime>
  <Words>2419</Words>
  <Application>Microsoft Office PowerPoint</Application>
  <PresentationFormat>화면 슬라이드 쇼(4:3)</PresentationFormat>
  <Paragraphs>678</Paragraphs>
  <Slides>60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60</vt:i4>
      </vt:variant>
    </vt:vector>
  </HeadingPairs>
  <TitlesOfParts>
    <vt:vector size="69" baseType="lpstr">
      <vt:lpstr>Cambria Math</vt:lpstr>
      <vt:lpstr>HY견고딕</vt:lpstr>
      <vt:lpstr>Arial</vt:lpstr>
      <vt:lpstr>나눔손글씨 펜</vt:lpstr>
      <vt:lpstr>아리따M</vt:lpstr>
      <vt:lpstr>맑은 고딕</vt:lpstr>
      <vt:lpstr>Wingdings</vt:lpstr>
      <vt:lpstr>Times New Roman</vt:lpstr>
      <vt:lpstr>1_Office 테마</vt:lpstr>
      <vt:lpstr>4장. 딥러닝 기초</vt:lpstr>
      <vt:lpstr>PREVIEW</vt:lpstr>
      <vt:lpstr>PowerPoint 프레젠테이션</vt:lpstr>
      <vt:lpstr>4.1 딥러닝의 등장</vt:lpstr>
      <vt:lpstr>4.1 딥러닝의 등장</vt:lpstr>
      <vt:lpstr>4.1.1 딥러닝의 기술 혁신 요인</vt:lpstr>
      <vt:lpstr>4.1.2 특징 학습의 부각</vt:lpstr>
      <vt:lpstr>4.1.2 특징 학습의 부각</vt:lpstr>
      <vt:lpstr>4.2 깊은 다층 퍼셉트론</vt:lpstr>
      <vt:lpstr>4.2.1 구조와 동작</vt:lpstr>
      <vt:lpstr>4.2.1 구조와 동작</vt:lpstr>
      <vt:lpstr>4.2.1 구조와 동작</vt:lpstr>
      <vt:lpstr>4.2.2 학습</vt:lpstr>
      <vt:lpstr>4.2.2 학습</vt:lpstr>
      <vt:lpstr>4.2.2 학습</vt:lpstr>
      <vt:lpstr>4.3 컨볼루션 신경망</vt:lpstr>
      <vt:lpstr>4.3 컨볼루션 신경망CNN(convolutional neural network)</vt:lpstr>
      <vt:lpstr>4.3.1 컨볼루션층</vt:lpstr>
      <vt:lpstr>4.3.1 컨볼루션층</vt:lpstr>
      <vt:lpstr>4.3.1 컨볼루션층</vt:lpstr>
      <vt:lpstr>4.3.1 컨볼루션층</vt:lpstr>
      <vt:lpstr>4.3.1 컨볼루션층</vt:lpstr>
      <vt:lpstr>4.3.1 컨볼루션층</vt:lpstr>
      <vt:lpstr>4.3.1 컨볼루션층</vt:lpstr>
      <vt:lpstr>4.3.1 컨볼루션층</vt:lpstr>
      <vt:lpstr>4.3.1 컨볼루션층</vt:lpstr>
      <vt:lpstr>4.3.2 풀링층</vt:lpstr>
      <vt:lpstr>4.3.2 풀링층</vt:lpstr>
      <vt:lpstr>4.3.3 전체 구조</vt:lpstr>
      <vt:lpstr>4.3.3 전체 구조</vt:lpstr>
      <vt:lpstr>4.3.3 전체 구조</vt:lpstr>
      <vt:lpstr>4.4 컨볼루션 신경망 사례연구</vt:lpstr>
      <vt:lpstr>4.4 컨볼루션 신경망 사례연구</vt:lpstr>
      <vt:lpstr>4.4.1 AlexNet</vt:lpstr>
      <vt:lpstr>4.4.1 AlexNet</vt:lpstr>
      <vt:lpstr>4.4.2 VGGNet</vt:lpstr>
      <vt:lpstr>4.4.2 VGGNet</vt:lpstr>
      <vt:lpstr>4.4.3 GoogLeNet</vt:lpstr>
      <vt:lpstr>4.4.3 GoogLeNet</vt:lpstr>
      <vt:lpstr>4.4.3 GoogLeNet</vt:lpstr>
      <vt:lpstr>4.4.3 GoogLeNet</vt:lpstr>
      <vt:lpstr>4.4.4 ResNet</vt:lpstr>
      <vt:lpstr>4.4.4 ResNet</vt:lpstr>
      <vt:lpstr>4.4.4 ResNet</vt:lpstr>
      <vt:lpstr>4.4.4 ResNet</vt:lpstr>
      <vt:lpstr>4.4.4 ResNet</vt:lpstr>
      <vt:lpstr>4.5 생성 모델</vt:lpstr>
      <vt:lpstr>4.5.1 생성 모델이란?</vt:lpstr>
      <vt:lpstr>4.5.1 생성 모델이란?</vt:lpstr>
      <vt:lpstr>4.5.1 생성 모델이란?</vt:lpstr>
      <vt:lpstr>4.5.1 생성 모델이란?</vt:lpstr>
      <vt:lpstr>4.5.2 GAN(generative adversarial network)</vt:lpstr>
      <vt:lpstr>4.5.2 GAN</vt:lpstr>
      <vt:lpstr>4.5.2 GAN</vt:lpstr>
      <vt:lpstr>4.5.2 GAN</vt:lpstr>
      <vt:lpstr>4.5.2 GAN</vt:lpstr>
      <vt:lpstr>4.5.2 GAN</vt:lpstr>
      <vt:lpstr>4.6 딥러닝은 왜 강력한가?</vt:lpstr>
      <vt:lpstr>4.6 딥러닝은 왜 강력한가?</vt:lpstr>
      <vt:lpstr>4.6 딥러닝은 왜 강력한가?</vt:lpstr>
    </vt:vector>
  </TitlesOfParts>
  <Company>R&amp;D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오일석</dc:creator>
  <cp:lastModifiedBy>이준용</cp:lastModifiedBy>
  <cp:revision>404</cp:revision>
  <cp:lastPrinted>2023-09-04T08:36:02Z</cp:lastPrinted>
  <dcterms:created xsi:type="dcterms:W3CDTF">2006-10-05T04:04:58Z</dcterms:created>
  <dcterms:modified xsi:type="dcterms:W3CDTF">2023-09-04T08:36:04Z</dcterms:modified>
</cp:coreProperties>
</file>